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5" r:id="rId2"/>
    <p:sldId id="257" r:id="rId3"/>
    <p:sldId id="260" r:id="rId4"/>
    <p:sldId id="269" r:id="rId5"/>
    <p:sldId id="270" r:id="rId6"/>
    <p:sldId id="267" r:id="rId7"/>
    <p:sldId id="266" r:id="rId8"/>
    <p:sldId id="271" r:id="rId9"/>
    <p:sldId id="268" r:id="rId10"/>
    <p:sldId id="272"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179"/>
    <a:srgbClr val="B5B5B5"/>
    <a:srgbClr val="298388"/>
    <a:srgbClr val="BE8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3" autoAdjust="0"/>
    <p:restoredTop sz="80431" autoAdjust="0"/>
  </p:normalViewPr>
  <p:slideViewPr>
    <p:cSldViewPr snapToGrid="0">
      <p:cViewPr>
        <p:scale>
          <a:sx n="50" d="100"/>
          <a:sy n="50" d="100"/>
        </p:scale>
        <p:origin x="1783" y="5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4A2FB-7244-4E3A-B523-E583D1218338}" type="datetimeFigureOut">
              <a:rPr lang="en-IN" smtClean="0"/>
              <a:t>14-09-2023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13B41-F779-44F9-B413-1BEE97E9AAA1}" type="slidenum">
              <a:rPr lang="en-IN" smtClean="0"/>
              <a:t>‹#›</a:t>
            </a:fld>
            <a:endParaRPr lang="en-IN"/>
          </a:p>
        </p:txBody>
      </p:sp>
    </p:spTree>
    <p:extLst>
      <p:ext uri="{BB962C8B-B14F-4D97-AF65-F5344CB8AC3E}">
        <p14:creationId xmlns:p14="http://schemas.microsoft.com/office/powerpoint/2010/main" val="293240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Respected Professors and my peers,</a:t>
            </a:r>
          </a:p>
          <a:p>
            <a:endParaRPr lang="en-US" dirty="0"/>
          </a:p>
          <a:p>
            <a:r>
              <a:rPr lang="en-US" dirty="0"/>
              <a:t>I wish to present to you, The Eye.  A new club under the Computer Science and Engineering Association with a focus on Cyber Security. Our goals include high-level tasks like spreading awareness as well as low-level in-depth tasks like developing Security Intelligence Software and Tools.</a:t>
            </a:r>
          </a:p>
          <a:p>
            <a:r>
              <a:rPr lang="en-US" dirty="0"/>
              <a:t>Our tagline is “Visio </a:t>
            </a:r>
            <a:r>
              <a:rPr lang="en-US" dirty="0" err="1"/>
              <a:t>Protectoris</a:t>
            </a:r>
            <a:r>
              <a:rPr lang="en-US" dirty="0"/>
              <a:t>” – which means “The Vision of the Protectors” in Latin.</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1</a:t>
            </a:fld>
            <a:endParaRPr lang="en-IN"/>
          </a:p>
        </p:txBody>
      </p:sp>
    </p:spTree>
    <p:extLst>
      <p:ext uri="{BB962C8B-B14F-4D97-AF65-F5344CB8AC3E}">
        <p14:creationId xmlns:p14="http://schemas.microsoft.com/office/powerpoint/2010/main" val="318609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0213B41-F779-44F9-B413-1BEE97E9AAA1}" type="slidenum">
              <a:rPr lang="en-IN" smtClean="0"/>
              <a:t>11</a:t>
            </a:fld>
            <a:endParaRPr lang="en-IN"/>
          </a:p>
        </p:txBody>
      </p:sp>
    </p:spTree>
    <p:extLst>
      <p:ext uri="{BB962C8B-B14F-4D97-AF65-F5344CB8AC3E}">
        <p14:creationId xmlns:p14="http://schemas.microsoft.com/office/powerpoint/2010/main" val="494769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taking a few minutes of your time to present to you the goals of our newly founded club, as well as introduce the office bearers of the newly founded club.</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12</a:t>
            </a:fld>
            <a:endParaRPr lang="en-IN"/>
          </a:p>
        </p:txBody>
      </p:sp>
    </p:spTree>
    <p:extLst>
      <p:ext uri="{BB962C8B-B14F-4D97-AF65-F5344CB8AC3E}">
        <p14:creationId xmlns:p14="http://schemas.microsoft.com/office/powerpoint/2010/main" val="288902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taking a few minutes of your time to present to you the goals of our newly founded club, as well as introduce the office bearers of the newly founded club.</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2</a:t>
            </a:fld>
            <a:endParaRPr lang="en-IN"/>
          </a:p>
        </p:txBody>
      </p:sp>
    </p:spTree>
    <p:extLst>
      <p:ext uri="{BB962C8B-B14F-4D97-AF65-F5344CB8AC3E}">
        <p14:creationId xmlns:p14="http://schemas.microsoft.com/office/powerpoint/2010/main" val="272253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of the club are four.</a:t>
            </a:r>
          </a:p>
          <a:p>
            <a:endParaRPr lang="en-US" dirty="0"/>
          </a:p>
          <a:p>
            <a:r>
              <a:rPr lang="en-US" dirty="0"/>
              <a:t>Events – We plan to conduct 2-3 events for the academic year of 2022-2023, which can be of 2 types. Capture The Flag Contests, which are essentially hackathons, featuring attractive rewards and prizes, and Workshops in order to spread awareness on Cybersecurity and inculcate the Cybersecurity culture in our college.</a:t>
            </a:r>
          </a:p>
          <a:p>
            <a:endParaRPr lang="en-US" dirty="0"/>
          </a:p>
          <a:p>
            <a:r>
              <a:rPr lang="en-US" dirty="0"/>
              <a:t>Whitepapers – We plan to release on our website whitepapers of 3 types – Research Papers on new fields in Cybersecurity, Case Studies on Security Incidents like the recent Uber Hack where Uber was hacked by an employee of it’s own, and Safety Guideline documents for the common public involving topics like Guidelines on using Email Safely, Guidelines on staying safe from Phishing, etc.</a:t>
            </a:r>
          </a:p>
          <a:p>
            <a:endParaRPr lang="en-US" dirty="0"/>
          </a:p>
          <a:p>
            <a:r>
              <a:rPr lang="en-US" dirty="0"/>
              <a:t>Intelligence Development – This involves developing tools and programs to assist in Security Research Operations to help secure infrastructure.</a:t>
            </a:r>
          </a:p>
          <a:p>
            <a:endParaRPr lang="en-US" dirty="0"/>
          </a:p>
          <a:p>
            <a:r>
              <a:rPr lang="en-US" dirty="0"/>
              <a:t>Bug Bounty Research – This involves performing Security Research Operations on entities that provide Responsible Vulnerability Disclosure </a:t>
            </a:r>
            <a:r>
              <a:rPr lang="en-US" dirty="0" err="1"/>
              <a:t>programmes</a:t>
            </a:r>
            <a:r>
              <a:rPr lang="en-US" dirty="0"/>
              <a:t> in order to help secure infrastructure.</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3</a:t>
            </a:fld>
            <a:endParaRPr lang="en-IN"/>
          </a:p>
        </p:txBody>
      </p:sp>
    </p:spTree>
    <p:extLst>
      <p:ext uri="{BB962C8B-B14F-4D97-AF65-F5344CB8AC3E}">
        <p14:creationId xmlns:p14="http://schemas.microsoft.com/office/powerpoint/2010/main" val="312647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of the club are four.</a:t>
            </a:r>
          </a:p>
          <a:p>
            <a:endParaRPr lang="en-US" dirty="0"/>
          </a:p>
          <a:p>
            <a:r>
              <a:rPr lang="en-US" dirty="0"/>
              <a:t>Events – We plan to conduct 2-3 events for the academic year of 2022-2023, which can be of 2 types. Capture The Flag Contests, which are essentially hackathons, featuring attractive rewards and prizes, and Workshops in order to spread awareness on Cybersecurity and inculcate the Cybersecurity culture in our college.</a:t>
            </a:r>
          </a:p>
          <a:p>
            <a:endParaRPr lang="en-US" dirty="0"/>
          </a:p>
          <a:p>
            <a:r>
              <a:rPr lang="en-US" dirty="0"/>
              <a:t>Whitepapers – We plan to release on our website whitepapers of 3 types – Research Papers on new fields in Cybersecurity, Case Studies on Security Incidents like the recent Uber Hack where Uber was hacked by an employee of it’s own, and Safety Guideline documents for the common public involving topics like Guidelines on using Email Safely, Guidelines on staying safe from Phishing, etc.</a:t>
            </a:r>
          </a:p>
          <a:p>
            <a:endParaRPr lang="en-US" dirty="0"/>
          </a:p>
          <a:p>
            <a:r>
              <a:rPr lang="en-US" dirty="0"/>
              <a:t>Intelligence Development – This involves developing tools and programs to assist in Security Research Operations to help secure infrastructure.</a:t>
            </a:r>
          </a:p>
          <a:p>
            <a:endParaRPr lang="en-US" dirty="0"/>
          </a:p>
          <a:p>
            <a:r>
              <a:rPr lang="en-US" dirty="0"/>
              <a:t>Bug Bounty Research – This involves performing Security Research Operations on entities that provide Responsible Vulnerability Disclosure </a:t>
            </a:r>
            <a:r>
              <a:rPr lang="en-US" dirty="0" err="1"/>
              <a:t>programmes</a:t>
            </a:r>
            <a:r>
              <a:rPr lang="en-US" dirty="0"/>
              <a:t> in order to help secure infrastructure.</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4</a:t>
            </a:fld>
            <a:endParaRPr lang="en-IN"/>
          </a:p>
        </p:txBody>
      </p:sp>
    </p:spTree>
    <p:extLst>
      <p:ext uri="{BB962C8B-B14F-4D97-AF65-F5344CB8AC3E}">
        <p14:creationId xmlns:p14="http://schemas.microsoft.com/office/powerpoint/2010/main" val="205082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of the club are four.</a:t>
            </a:r>
          </a:p>
          <a:p>
            <a:endParaRPr lang="en-US" dirty="0"/>
          </a:p>
          <a:p>
            <a:r>
              <a:rPr lang="en-US" dirty="0"/>
              <a:t>Events – We plan to conduct 2-3 events for the academic year of 2022-2023, which can be of 2 types. Capture The Flag Contests, which are essentially hackathons, featuring attractive rewards and prizes, and Workshops in order to spread awareness on Cybersecurity and inculcate the Cybersecurity culture in our college.</a:t>
            </a:r>
          </a:p>
          <a:p>
            <a:endParaRPr lang="en-US" dirty="0"/>
          </a:p>
          <a:p>
            <a:r>
              <a:rPr lang="en-US" dirty="0"/>
              <a:t>Whitepapers – We plan to release on our website whitepapers of 3 types – Research Papers on new fields in Cybersecurity, Case Studies on Security Incidents like the recent Uber Hack where Uber was hacked by an employee of it’s own, and Safety Guideline documents for the common public involving topics like Guidelines on using Email Safely, Guidelines on staying safe from Phishing, etc.</a:t>
            </a:r>
          </a:p>
          <a:p>
            <a:endParaRPr lang="en-US" dirty="0"/>
          </a:p>
          <a:p>
            <a:r>
              <a:rPr lang="en-US" dirty="0"/>
              <a:t>Intelligence Development – This involves developing tools and programs to assist in Security Research Operations to help secure infrastructure.</a:t>
            </a:r>
          </a:p>
          <a:p>
            <a:endParaRPr lang="en-US" dirty="0"/>
          </a:p>
          <a:p>
            <a:r>
              <a:rPr lang="en-US" dirty="0"/>
              <a:t>Bug Bounty Research – This involves performing Security Research Operations on entities that provide Responsible Vulnerability Disclosure </a:t>
            </a:r>
            <a:r>
              <a:rPr lang="en-US" dirty="0" err="1"/>
              <a:t>programmes</a:t>
            </a:r>
            <a:r>
              <a:rPr lang="en-US" dirty="0"/>
              <a:t> in order to help secure infrastructure.</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5</a:t>
            </a:fld>
            <a:endParaRPr lang="en-IN"/>
          </a:p>
        </p:txBody>
      </p:sp>
    </p:spTree>
    <p:extLst>
      <p:ext uri="{BB962C8B-B14F-4D97-AF65-F5344CB8AC3E}">
        <p14:creationId xmlns:p14="http://schemas.microsoft.com/office/powerpoint/2010/main" val="2187395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wish to present to you the 9 office bearers of our newly founded club.</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6</a:t>
            </a:fld>
            <a:endParaRPr lang="en-IN"/>
          </a:p>
        </p:txBody>
      </p:sp>
    </p:spTree>
    <p:extLst>
      <p:ext uri="{BB962C8B-B14F-4D97-AF65-F5344CB8AC3E}">
        <p14:creationId xmlns:p14="http://schemas.microsoft.com/office/powerpoint/2010/main" val="365303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start with myself, the founding member of this club. I am </a:t>
            </a:r>
            <a:r>
              <a:rPr lang="en-US" dirty="0" err="1"/>
              <a:t>Aaditya</a:t>
            </a:r>
            <a:r>
              <a:rPr lang="en-US" dirty="0"/>
              <a:t> </a:t>
            </a:r>
            <a:r>
              <a:rPr lang="en-US" dirty="0" err="1"/>
              <a:t>Rengarajan</a:t>
            </a:r>
            <a:r>
              <a:rPr lang="en-US" dirty="0"/>
              <a:t>, am a student of BE CSE G1 of 2</a:t>
            </a:r>
            <a:r>
              <a:rPr lang="en-US" baseline="30000" dirty="0"/>
              <a:t>nd</a:t>
            </a:r>
            <a:r>
              <a:rPr lang="en-US" dirty="0"/>
              <a:t> Year. I work with the National Security Database, which is endorsed by the Government of India, in order to secure the national cyber-assets, and have also received recognition from the Government of India and the Government of Kuwait for carrying out ethical hacking operations. I also work with Tactical </a:t>
            </a:r>
            <a:r>
              <a:rPr lang="en-US" dirty="0" err="1"/>
              <a:t>Cyberange</a:t>
            </a:r>
            <a:r>
              <a:rPr lang="en-US" dirty="0"/>
              <a:t> Simulations and ISAC (Information Sharing and Analysis Center), developing mission-critical security testing software. I am currently undergoing the Certified Ethical Hacker course by EC Council, and will be completing it by the end of this year.</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7</a:t>
            </a:fld>
            <a:endParaRPr lang="en-IN"/>
          </a:p>
        </p:txBody>
      </p:sp>
    </p:spTree>
    <p:extLst>
      <p:ext uri="{BB962C8B-B14F-4D97-AF65-F5344CB8AC3E}">
        <p14:creationId xmlns:p14="http://schemas.microsoft.com/office/powerpoint/2010/main" val="2176887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0213B41-F779-44F9-B413-1BEE97E9AAA1}" type="slidenum">
              <a:rPr lang="en-IN" smtClean="0"/>
              <a:t>9</a:t>
            </a:fld>
            <a:endParaRPr lang="en-IN"/>
          </a:p>
        </p:txBody>
      </p:sp>
    </p:spTree>
    <p:extLst>
      <p:ext uri="{BB962C8B-B14F-4D97-AF65-F5344CB8AC3E}">
        <p14:creationId xmlns:p14="http://schemas.microsoft.com/office/powerpoint/2010/main" val="386055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0213B41-F779-44F9-B413-1BEE97E9AAA1}" type="slidenum">
              <a:rPr lang="en-IN" smtClean="0"/>
              <a:t>10</a:t>
            </a:fld>
            <a:endParaRPr lang="en-IN"/>
          </a:p>
        </p:txBody>
      </p:sp>
    </p:spTree>
    <p:extLst>
      <p:ext uri="{BB962C8B-B14F-4D97-AF65-F5344CB8AC3E}">
        <p14:creationId xmlns:p14="http://schemas.microsoft.com/office/powerpoint/2010/main" val="65302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12C4-27BD-A010-6077-FE5AC8331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F3F548-609E-0548-0DC1-6966A2C63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377717-1E84-94D9-5DDF-3F325CA7E735}"/>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DE7C87F7-EB95-61EE-3BE8-E2C45E386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8E4486-A938-67A6-4456-F78565C6460C}"/>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173810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9E37-6154-74BF-4841-81DD9F3C31D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F6D60-27E3-2692-1A29-2A611462D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A71DCC-4AA4-FBED-9C4C-F44CEEE86A4B}"/>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F37CB817-1D8F-C5B6-4E9F-C53ADA7F6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770F80-1134-EC35-108B-3A6B00FF8C0A}"/>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17885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A7711-A940-B2B0-D450-DD1D2749B4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457440-2556-6F0D-5ABC-7BD8CDC06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60524-36E1-9131-2F4B-C53E13D006D5}"/>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6D117CED-77F4-412C-F6F8-0110FDD82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F3332-FD8C-A0FA-2BF1-201D9F996F55}"/>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416905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1478-23CE-1ECC-4F97-CA9FB53E32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23D56E-1655-1A41-736B-717E3E0A42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9E6C2-91EB-645C-23BD-011EECBFB29E}"/>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432CE92A-5EFB-142B-02E3-323C9543B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3416E5-F85F-7F18-9287-AB623BDA2B20}"/>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79678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0C1-D85C-D7CF-33E9-052481ACA1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329D0C-9D09-F324-09F2-FCB04B096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D5B2C-F706-C3AB-FDB7-97D458BCF01C}"/>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087109DF-7FF9-C8A7-00CA-0EDFD29276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AEDC6-F7AA-BCBB-58C4-7603A36C0FE5}"/>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44247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94DB-D0A2-E410-8C57-BBC436DDFD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66987A-0D1F-81A3-409F-1ACC9115B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A4785E-9B17-5440-8065-C65CE0B467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F0EA62-C8E7-12FC-685C-1C511F290A0A}"/>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6" name="Footer Placeholder 5">
            <a:extLst>
              <a:ext uri="{FF2B5EF4-FFF2-40B4-BE49-F238E27FC236}">
                <a16:creationId xmlns:a16="http://schemas.microsoft.com/office/drawing/2014/main" id="{09AB06D4-96E2-7BA5-22A3-DB0A0FC7DD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7B32FF-0978-A52B-24EE-E2939A2D557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88835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D754-5257-E86D-91A5-62331ACC8E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16123D-48D9-4A0F-46C5-F6823C12F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BD4A8F-CDF8-4350-4379-53EEE9ED66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ED46CB-E6A8-A499-C07A-11A2A5A5C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73408-45D1-7DD5-6D48-D31E7B298C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A15D6E-1940-DE14-39CE-0722C855041E}"/>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8" name="Footer Placeholder 7">
            <a:extLst>
              <a:ext uri="{FF2B5EF4-FFF2-40B4-BE49-F238E27FC236}">
                <a16:creationId xmlns:a16="http://schemas.microsoft.com/office/drawing/2014/main" id="{B76D753D-D46A-94C3-AED2-870C259B67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3227F4-378B-04D0-86A5-30336D74C84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19783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E9D-9C3C-5A7C-C892-DF2C461A1A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7EA0F8-3AC3-F498-45AF-DADF2FE01BAC}"/>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4" name="Footer Placeholder 3">
            <a:extLst>
              <a:ext uri="{FF2B5EF4-FFF2-40B4-BE49-F238E27FC236}">
                <a16:creationId xmlns:a16="http://schemas.microsoft.com/office/drawing/2014/main" id="{8F46CBC0-F108-575A-0BF1-C3241E718C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C57367-31DF-6500-A7C3-EEDB83837800}"/>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51523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6EC81-AE23-795B-446A-CEEF2BD52B4A}"/>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3" name="Footer Placeholder 2">
            <a:extLst>
              <a:ext uri="{FF2B5EF4-FFF2-40B4-BE49-F238E27FC236}">
                <a16:creationId xmlns:a16="http://schemas.microsoft.com/office/drawing/2014/main" id="{29C5A3A3-9119-68D2-6985-2FCFEF9032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95558A-70A5-4A29-9550-FB6C8D3EAC9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74934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930A-CCAF-DEA5-AC4C-37EF3D9E9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F4A276-B60F-4841-5C20-A42423849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48B416-FF9F-1FFF-01A5-E451DCA29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0C208-3253-F2D1-A396-BDF03F71E5CE}"/>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6" name="Footer Placeholder 5">
            <a:extLst>
              <a:ext uri="{FF2B5EF4-FFF2-40B4-BE49-F238E27FC236}">
                <a16:creationId xmlns:a16="http://schemas.microsoft.com/office/drawing/2014/main" id="{5C7A0157-5A96-D10C-AFEE-2CA4E4A82B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D0367E-D518-E7C5-DB32-99FD7F7A5559}"/>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1395870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34846-75E9-1295-2DF7-BA5DE9670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4A2F42-62E5-5A71-C7C7-62BED3B5B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CEA58F-B5D4-69DF-BBC5-C54BB34CD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21555-43A1-7DA0-4640-54A40B2B5047}"/>
              </a:ext>
            </a:extLst>
          </p:cNvPr>
          <p:cNvSpPr>
            <a:spLocks noGrp="1"/>
          </p:cNvSpPr>
          <p:nvPr>
            <p:ph type="dt" sz="half" idx="10"/>
          </p:nvPr>
        </p:nvSpPr>
        <p:spPr/>
        <p:txBody>
          <a:bodyPr/>
          <a:lstStyle/>
          <a:p>
            <a:fld id="{6E0FFAA3-8E18-485B-A087-D302593D89D9}" type="datetimeFigureOut">
              <a:rPr lang="en-IN" smtClean="0"/>
              <a:t>14-09-2023</a:t>
            </a:fld>
            <a:endParaRPr lang="en-IN"/>
          </a:p>
        </p:txBody>
      </p:sp>
      <p:sp>
        <p:nvSpPr>
          <p:cNvPr id="6" name="Footer Placeholder 5">
            <a:extLst>
              <a:ext uri="{FF2B5EF4-FFF2-40B4-BE49-F238E27FC236}">
                <a16:creationId xmlns:a16="http://schemas.microsoft.com/office/drawing/2014/main" id="{77313A65-4F07-A4E3-FD79-918B92DF2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559BDE-03D2-50D7-0C4E-A78C908FD3B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856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BBB5B-D214-8327-2887-AF21E39E4F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E0F75D-EB67-43FD-1313-CF040012D6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FE057-5C6C-599D-B709-CC8B11800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FFAA3-8E18-485B-A087-D302593D89D9}" type="datetimeFigureOut">
              <a:rPr lang="en-IN" smtClean="0"/>
              <a:t>14-09-2023</a:t>
            </a:fld>
            <a:endParaRPr lang="en-IN"/>
          </a:p>
        </p:txBody>
      </p:sp>
      <p:sp>
        <p:nvSpPr>
          <p:cNvPr id="5" name="Footer Placeholder 4">
            <a:extLst>
              <a:ext uri="{FF2B5EF4-FFF2-40B4-BE49-F238E27FC236}">
                <a16:creationId xmlns:a16="http://schemas.microsoft.com/office/drawing/2014/main" id="{E955CB80-E5FE-9CF1-BDED-C7D898A336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8FF455-31E8-75BF-A2C9-929FD3ECF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57718-6A08-47F1-98EA-569EEF01B26C}" type="slidenum">
              <a:rPr lang="en-IN" smtClean="0"/>
              <a:t>‹#›</a:t>
            </a:fld>
            <a:endParaRPr lang="en-IN"/>
          </a:p>
        </p:txBody>
      </p:sp>
    </p:spTree>
    <p:extLst>
      <p:ext uri="{BB962C8B-B14F-4D97-AF65-F5344CB8AC3E}">
        <p14:creationId xmlns:p14="http://schemas.microsoft.com/office/powerpoint/2010/main" val="212130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FDC4F2-752B-82B0-7CFE-299766EA14B5}"/>
              </a:ext>
            </a:extLst>
          </p:cNvPr>
          <p:cNvPicPr>
            <a:picLocks noChangeAspect="1"/>
          </p:cNvPicPr>
          <p:nvPr/>
        </p:nvPicPr>
        <p:blipFill>
          <a:blip r:embed="rId4">
            <a:lum bright="70000" contrast="-70000"/>
          </a:blip>
          <a:stretch>
            <a:fillRect/>
          </a:stretch>
        </p:blipFill>
        <p:spPr>
          <a:xfrm>
            <a:off x="790575" y="1495425"/>
            <a:ext cx="10610850" cy="3867150"/>
          </a:xfrm>
          <a:prstGeom prst="rect">
            <a:avLst/>
          </a:prstGeom>
        </p:spPr>
      </p:pic>
    </p:spTree>
    <p:extLst>
      <p:ext uri="{BB962C8B-B14F-4D97-AF65-F5344CB8AC3E}">
        <p14:creationId xmlns:p14="http://schemas.microsoft.com/office/powerpoint/2010/main" val="166884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C645-7D2A-1ED7-1217-EBFED73E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5904DE35-04F0-1CF1-A081-FA72A673D524}"/>
              </a:ext>
            </a:extLst>
          </p:cNvPr>
          <p:cNvSpPr/>
          <p:nvPr/>
        </p:nvSpPr>
        <p:spPr>
          <a:xfrm>
            <a:off x="6841303" y="728597"/>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7EF8935-CFAB-1071-738D-96838F0DD789}"/>
              </a:ext>
            </a:extLst>
          </p:cNvPr>
          <p:cNvSpPr/>
          <p:nvPr/>
        </p:nvSpPr>
        <p:spPr>
          <a:xfrm>
            <a:off x="9955067" y="2545830"/>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022659-90DF-4466-C14A-654A1B0887BC}"/>
              </a:ext>
            </a:extLst>
          </p:cNvPr>
          <p:cNvSpPr/>
          <p:nvPr/>
        </p:nvSpPr>
        <p:spPr>
          <a:xfrm>
            <a:off x="6824596" y="3734845"/>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8180CBE-B4B3-C192-36FE-A71FE586EECB}"/>
              </a:ext>
            </a:extLst>
          </p:cNvPr>
          <p:cNvSpPr/>
          <p:nvPr/>
        </p:nvSpPr>
        <p:spPr>
          <a:xfrm>
            <a:off x="7101406" y="5779893"/>
            <a:ext cx="1183337" cy="400110"/>
          </a:xfrm>
          <a:prstGeom prst="rect">
            <a:avLst/>
          </a:prstGeom>
          <a:noFill/>
        </p:spPr>
        <p:txBody>
          <a:bodyPr wrap="none" lIns="91440" tIns="45720" rIns="91440" bIns="45720">
            <a:spAutoFit/>
          </a:bodyPr>
          <a:lstStyle/>
          <a:p>
            <a:pPr algn="ctr"/>
            <a:r>
              <a:rPr lang="en-US" sz="2000" b="0" cap="none" spc="0" dirty="0">
                <a:ln w="0"/>
                <a:solidFill>
                  <a:schemeClr val="bg1"/>
                </a:solidFill>
                <a:latin typeface="Telegraf" panose="00000500000000000000" pitchFamily="50" charset="0"/>
              </a:rPr>
              <a:t>Harini M.</a:t>
            </a:r>
          </a:p>
        </p:txBody>
      </p:sp>
      <p:sp>
        <p:nvSpPr>
          <p:cNvPr id="29" name="TextBox 28">
            <a:extLst>
              <a:ext uri="{FF2B5EF4-FFF2-40B4-BE49-F238E27FC236}">
                <a16:creationId xmlns:a16="http://schemas.microsoft.com/office/drawing/2014/main" id="{4004DEEC-4632-F130-E5B7-350E39BFD32B}"/>
              </a:ext>
            </a:extLst>
          </p:cNvPr>
          <p:cNvSpPr txBox="1"/>
          <p:nvPr/>
        </p:nvSpPr>
        <p:spPr>
          <a:xfrm>
            <a:off x="9771958" y="4590878"/>
            <a:ext cx="2069756" cy="369332"/>
          </a:xfrm>
          <a:prstGeom prst="rect">
            <a:avLst/>
          </a:prstGeom>
          <a:noFill/>
        </p:spPr>
        <p:txBody>
          <a:bodyPr wrap="square">
            <a:spAutoFit/>
          </a:bodyPr>
          <a:lstStyle/>
          <a:p>
            <a:pPr algn="ctr"/>
            <a:r>
              <a:rPr lang="en-IN" b="0" i="0" dirty="0" err="1">
                <a:solidFill>
                  <a:schemeClr val="bg1"/>
                </a:solidFill>
                <a:effectLst/>
                <a:latin typeface="Telegraf" panose="00000500000000000000" pitchFamily="50" charset="0"/>
              </a:rPr>
              <a:t>Abinaya</a:t>
            </a:r>
            <a:r>
              <a:rPr lang="en-IN" b="0" i="0" dirty="0">
                <a:solidFill>
                  <a:schemeClr val="bg1"/>
                </a:solidFill>
                <a:effectLst/>
                <a:latin typeface="Telegraf" panose="00000500000000000000" pitchFamily="50" charset="0"/>
              </a:rPr>
              <a:t> Suresh</a:t>
            </a:r>
            <a:endParaRPr lang="en-IN" dirty="0">
              <a:solidFill>
                <a:schemeClr val="bg1"/>
              </a:solidFill>
              <a:latin typeface="Telegraf" panose="00000500000000000000" pitchFamily="50" charset="0"/>
            </a:endParaRPr>
          </a:p>
        </p:txBody>
      </p:sp>
      <p:sp>
        <p:nvSpPr>
          <p:cNvPr id="36" name="TextBox 35">
            <a:extLst>
              <a:ext uri="{FF2B5EF4-FFF2-40B4-BE49-F238E27FC236}">
                <a16:creationId xmlns:a16="http://schemas.microsoft.com/office/drawing/2014/main" id="{38F86544-C684-F65F-F37C-B16B6908A64D}"/>
              </a:ext>
            </a:extLst>
          </p:cNvPr>
          <p:cNvSpPr txBox="1"/>
          <p:nvPr/>
        </p:nvSpPr>
        <p:spPr>
          <a:xfrm>
            <a:off x="6641487" y="2689274"/>
            <a:ext cx="2069756" cy="369332"/>
          </a:xfrm>
          <a:prstGeom prst="rect">
            <a:avLst/>
          </a:prstGeom>
          <a:noFill/>
        </p:spPr>
        <p:txBody>
          <a:bodyPr wrap="square">
            <a:spAutoFit/>
          </a:bodyPr>
          <a:lstStyle/>
          <a:p>
            <a:pPr algn="ctr"/>
            <a:r>
              <a:rPr lang="en-IN" dirty="0">
                <a:solidFill>
                  <a:schemeClr val="bg1"/>
                </a:solidFill>
                <a:latin typeface="Telegraf" panose="00000500000000000000" pitchFamily="50" charset="0"/>
              </a:rPr>
              <a:t>Richard Samuel</a:t>
            </a:r>
          </a:p>
        </p:txBody>
      </p:sp>
      <p:sp>
        <p:nvSpPr>
          <p:cNvPr id="17" name="Rectangle 16">
            <a:extLst>
              <a:ext uri="{FF2B5EF4-FFF2-40B4-BE49-F238E27FC236}">
                <a16:creationId xmlns:a16="http://schemas.microsoft.com/office/drawing/2014/main" id="{BB5CA029-4B74-47EE-AD02-FDE750007BDD}"/>
              </a:ext>
            </a:extLst>
          </p:cNvPr>
          <p:cNvSpPr/>
          <p:nvPr/>
        </p:nvSpPr>
        <p:spPr>
          <a:xfrm>
            <a:off x="738947" y="1934914"/>
            <a:ext cx="5163594" cy="1754326"/>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EVENTS</a:t>
            </a:r>
          </a:p>
          <a:p>
            <a:pPr algn="ctr"/>
            <a:r>
              <a:rPr lang="en-US" sz="5400" dirty="0">
                <a:ln w="0"/>
                <a:solidFill>
                  <a:schemeClr val="bg1"/>
                </a:solidFill>
                <a:latin typeface="Telegraf" panose="00000500000000000000" pitchFamily="50" charset="0"/>
              </a:rPr>
              <a:t>MANAGEMENT</a:t>
            </a:r>
            <a:endParaRPr lang="en-US" sz="5400" b="0" cap="none" spc="0" dirty="0">
              <a:ln w="0"/>
              <a:solidFill>
                <a:schemeClr val="bg1"/>
              </a:solidFill>
              <a:latin typeface="Telegraf" panose="00000500000000000000" pitchFamily="50" charset="0"/>
            </a:endParaRPr>
          </a:p>
        </p:txBody>
      </p:sp>
      <p:pic>
        <p:nvPicPr>
          <p:cNvPr id="8" name="Google Shape;265;p25">
            <a:extLst>
              <a:ext uri="{FF2B5EF4-FFF2-40B4-BE49-F238E27FC236}">
                <a16:creationId xmlns:a16="http://schemas.microsoft.com/office/drawing/2014/main" id="{9B65FE80-4B8C-AC52-2FD6-3C11F4871C7C}"/>
              </a:ext>
            </a:extLst>
          </p:cNvPr>
          <p:cNvPicPr preferRelativeResize="0">
            <a:picLocks/>
          </p:cNvPicPr>
          <p:nvPr/>
        </p:nvPicPr>
        <p:blipFill rotWithShape="1">
          <a:blip r:embed="rId4">
            <a:alphaModFix/>
          </a:blip>
          <a:srcRect t="8422" b="8421"/>
          <a:stretch/>
        </p:blipFill>
        <p:spPr>
          <a:xfrm>
            <a:off x="6781202" y="671619"/>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10" name="Google Shape;266;p25">
            <a:extLst>
              <a:ext uri="{FF2B5EF4-FFF2-40B4-BE49-F238E27FC236}">
                <a16:creationId xmlns:a16="http://schemas.microsoft.com/office/drawing/2014/main" id="{F4B24D54-4F28-BACF-2FFE-4B156443D1B5}"/>
              </a:ext>
            </a:extLst>
          </p:cNvPr>
          <p:cNvPicPr preferRelativeResize="0">
            <a:picLocks/>
          </p:cNvPicPr>
          <p:nvPr/>
        </p:nvPicPr>
        <p:blipFill rotWithShape="1">
          <a:blip r:embed="rId5">
            <a:alphaModFix/>
          </a:blip>
          <a:srcRect t="2419" b="2419"/>
          <a:stretch/>
        </p:blipFill>
        <p:spPr>
          <a:xfrm>
            <a:off x="6768960" y="3659077"/>
            <a:ext cx="1846263" cy="1846263"/>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 name="Google Shape;267;p25">
            <a:extLst>
              <a:ext uri="{FF2B5EF4-FFF2-40B4-BE49-F238E27FC236}">
                <a16:creationId xmlns:a16="http://schemas.microsoft.com/office/drawing/2014/main" id="{31DC5212-ED3F-AB84-5FFB-7A3BEEFBAD0D}"/>
              </a:ext>
            </a:extLst>
          </p:cNvPr>
          <p:cNvPicPr preferRelativeResize="0">
            <a:picLocks/>
          </p:cNvPicPr>
          <p:nvPr/>
        </p:nvPicPr>
        <p:blipFill rotWithShape="1">
          <a:blip r:embed="rId6">
            <a:alphaModFix/>
          </a:blip>
          <a:srcRect t="2833" b="2834"/>
          <a:stretch/>
        </p:blipFill>
        <p:spPr>
          <a:xfrm>
            <a:off x="9895384" y="2494982"/>
            <a:ext cx="1844675" cy="1846263"/>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spTree>
    <p:extLst>
      <p:ext uri="{BB962C8B-B14F-4D97-AF65-F5344CB8AC3E}">
        <p14:creationId xmlns:p14="http://schemas.microsoft.com/office/powerpoint/2010/main" val="211383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C645-7D2A-1ED7-1217-EBFED73E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5904DE35-04F0-1CF1-A081-FA72A673D524}"/>
              </a:ext>
            </a:extLst>
          </p:cNvPr>
          <p:cNvSpPr/>
          <p:nvPr/>
        </p:nvSpPr>
        <p:spPr>
          <a:xfrm>
            <a:off x="3159620" y="1205861"/>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022659-90DF-4466-C14A-654A1B0887BC}"/>
              </a:ext>
            </a:extLst>
          </p:cNvPr>
          <p:cNvSpPr/>
          <p:nvPr/>
        </p:nvSpPr>
        <p:spPr>
          <a:xfrm>
            <a:off x="7807997" y="1270961"/>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8180CBE-B4B3-C192-36FE-A71FE586EECB}"/>
              </a:ext>
            </a:extLst>
          </p:cNvPr>
          <p:cNvSpPr/>
          <p:nvPr/>
        </p:nvSpPr>
        <p:spPr>
          <a:xfrm>
            <a:off x="7999849" y="3316009"/>
            <a:ext cx="1353256" cy="400110"/>
          </a:xfrm>
          <a:prstGeom prst="rect">
            <a:avLst/>
          </a:prstGeom>
          <a:noFill/>
        </p:spPr>
        <p:txBody>
          <a:bodyPr wrap="none" lIns="91440" tIns="45720" rIns="91440" bIns="45720">
            <a:spAutoFit/>
          </a:bodyPr>
          <a:lstStyle/>
          <a:p>
            <a:pPr algn="ctr"/>
            <a:r>
              <a:rPr lang="en-US" sz="2000" b="0" cap="none" spc="0" dirty="0">
                <a:ln w="0"/>
                <a:solidFill>
                  <a:schemeClr val="bg1"/>
                </a:solidFill>
                <a:latin typeface="Telegraf" panose="00000500000000000000" pitchFamily="50" charset="0"/>
              </a:rPr>
              <a:t>Keerthi O.</a:t>
            </a:r>
          </a:p>
        </p:txBody>
      </p:sp>
      <p:sp>
        <p:nvSpPr>
          <p:cNvPr id="36" name="TextBox 35">
            <a:extLst>
              <a:ext uri="{FF2B5EF4-FFF2-40B4-BE49-F238E27FC236}">
                <a16:creationId xmlns:a16="http://schemas.microsoft.com/office/drawing/2014/main" id="{38F86544-C684-F65F-F37C-B16B6908A64D}"/>
              </a:ext>
            </a:extLst>
          </p:cNvPr>
          <p:cNvSpPr txBox="1"/>
          <p:nvPr/>
        </p:nvSpPr>
        <p:spPr>
          <a:xfrm>
            <a:off x="2959804" y="3166538"/>
            <a:ext cx="2069756" cy="369332"/>
          </a:xfrm>
          <a:prstGeom prst="rect">
            <a:avLst/>
          </a:prstGeom>
          <a:noFill/>
        </p:spPr>
        <p:txBody>
          <a:bodyPr wrap="square">
            <a:spAutoFit/>
          </a:bodyPr>
          <a:lstStyle/>
          <a:p>
            <a:pPr algn="ctr"/>
            <a:r>
              <a:rPr lang="en-IN" dirty="0">
                <a:solidFill>
                  <a:schemeClr val="bg1"/>
                </a:solidFill>
                <a:latin typeface="Telegraf" panose="00000500000000000000" pitchFamily="50" charset="0"/>
              </a:rPr>
              <a:t>Mehul </a:t>
            </a:r>
            <a:r>
              <a:rPr lang="en-IN" dirty="0" err="1">
                <a:solidFill>
                  <a:schemeClr val="bg1"/>
                </a:solidFill>
                <a:latin typeface="Telegraf" panose="00000500000000000000" pitchFamily="50" charset="0"/>
              </a:rPr>
              <a:t>Dhinesh</a:t>
            </a:r>
            <a:endParaRPr lang="en-IN" dirty="0">
              <a:solidFill>
                <a:schemeClr val="bg1"/>
              </a:solidFill>
              <a:latin typeface="Telegraf" panose="00000500000000000000" pitchFamily="50" charset="0"/>
            </a:endParaRPr>
          </a:p>
        </p:txBody>
      </p:sp>
      <p:sp>
        <p:nvSpPr>
          <p:cNvPr id="17" name="Rectangle 16">
            <a:extLst>
              <a:ext uri="{FF2B5EF4-FFF2-40B4-BE49-F238E27FC236}">
                <a16:creationId xmlns:a16="http://schemas.microsoft.com/office/drawing/2014/main" id="{BB5CA029-4B74-47EE-AD02-FDE750007BDD}"/>
              </a:ext>
            </a:extLst>
          </p:cNvPr>
          <p:cNvSpPr/>
          <p:nvPr/>
        </p:nvSpPr>
        <p:spPr>
          <a:xfrm>
            <a:off x="1760641" y="4466329"/>
            <a:ext cx="8670717" cy="923330"/>
          </a:xfrm>
          <a:prstGeom prst="rect">
            <a:avLst/>
          </a:prstGeom>
          <a:noFill/>
        </p:spPr>
        <p:txBody>
          <a:bodyPr wrap="square" lIns="91440" tIns="45720" rIns="91440" bIns="45720">
            <a:spAutoFit/>
          </a:bodyPr>
          <a:lstStyle/>
          <a:p>
            <a:pPr algn="ctr"/>
            <a:r>
              <a:rPr lang="en-US" sz="5400" b="0" cap="none" spc="0" dirty="0">
                <a:ln w="0"/>
                <a:solidFill>
                  <a:schemeClr val="bg1"/>
                </a:solidFill>
                <a:latin typeface="Telegraf" panose="00000500000000000000" pitchFamily="50" charset="0"/>
              </a:rPr>
              <a:t>PUBLICITY AND </a:t>
            </a:r>
            <a:r>
              <a:rPr lang="en-US" sz="5400" dirty="0">
                <a:ln w="0"/>
                <a:solidFill>
                  <a:schemeClr val="bg1"/>
                </a:solidFill>
                <a:latin typeface="Telegraf" panose="00000500000000000000" pitchFamily="50" charset="0"/>
              </a:rPr>
              <a:t>PR</a:t>
            </a:r>
            <a:endParaRPr lang="en-US" sz="5400" b="0" cap="none" spc="0" dirty="0">
              <a:ln w="0"/>
              <a:solidFill>
                <a:schemeClr val="bg1"/>
              </a:solidFill>
              <a:latin typeface="Telegraf" panose="00000500000000000000" pitchFamily="50" charset="0"/>
            </a:endParaRPr>
          </a:p>
        </p:txBody>
      </p:sp>
      <p:pic>
        <p:nvPicPr>
          <p:cNvPr id="4" name="Google Shape;278;p26">
            <a:extLst>
              <a:ext uri="{FF2B5EF4-FFF2-40B4-BE49-F238E27FC236}">
                <a16:creationId xmlns:a16="http://schemas.microsoft.com/office/drawing/2014/main" id="{B8406FAD-7E38-1DBE-F3C2-076A0336B9BF}"/>
              </a:ext>
            </a:extLst>
          </p:cNvPr>
          <p:cNvPicPr preferRelativeResize="0">
            <a:picLocks/>
          </p:cNvPicPr>
          <p:nvPr/>
        </p:nvPicPr>
        <p:blipFill rotWithShape="1">
          <a:blip r:embed="rId4">
            <a:alphaModFix/>
          </a:blip>
          <a:srcRect t="4421" b="4420"/>
          <a:stretch/>
        </p:blipFill>
        <p:spPr>
          <a:xfrm>
            <a:off x="3088029" y="1152477"/>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6" name="Google Shape;279;p26">
            <a:extLst>
              <a:ext uri="{FF2B5EF4-FFF2-40B4-BE49-F238E27FC236}">
                <a16:creationId xmlns:a16="http://schemas.microsoft.com/office/drawing/2014/main" id="{03309B29-E18F-C6DB-49CA-C56F39A8F8E9}"/>
              </a:ext>
            </a:extLst>
          </p:cNvPr>
          <p:cNvPicPr preferRelativeResize="0">
            <a:picLocks/>
          </p:cNvPicPr>
          <p:nvPr/>
        </p:nvPicPr>
        <p:blipFill rotWithShape="1">
          <a:blip r:embed="rId5">
            <a:alphaModFix/>
          </a:blip>
          <a:srcRect l="1629" r="1629"/>
          <a:stretch/>
        </p:blipFill>
        <p:spPr>
          <a:xfrm>
            <a:off x="7737428" y="1205861"/>
            <a:ext cx="1844675" cy="1846263"/>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spTree>
    <p:extLst>
      <p:ext uri="{BB962C8B-B14F-4D97-AF65-F5344CB8AC3E}">
        <p14:creationId xmlns:p14="http://schemas.microsoft.com/office/powerpoint/2010/main" val="158520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2D4D7E-5B7A-C7DC-E097-53D1623E4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27B21F2-3838-CB97-0429-E6D570243FDC}"/>
              </a:ext>
            </a:extLst>
          </p:cNvPr>
          <p:cNvSpPr/>
          <p:nvPr/>
        </p:nvSpPr>
        <p:spPr>
          <a:xfrm>
            <a:off x="2986815" y="539821"/>
            <a:ext cx="6218369" cy="923330"/>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PLANNED EVENTS</a:t>
            </a:r>
          </a:p>
        </p:txBody>
      </p:sp>
      <p:sp>
        <p:nvSpPr>
          <p:cNvPr id="5" name="Google Shape;291;p28">
            <a:extLst>
              <a:ext uri="{FF2B5EF4-FFF2-40B4-BE49-F238E27FC236}">
                <a16:creationId xmlns:a16="http://schemas.microsoft.com/office/drawing/2014/main" id="{46C4C857-E628-74A3-7A14-A66B1848FBE6}"/>
              </a:ext>
            </a:extLst>
          </p:cNvPr>
          <p:cNvSpPr/>
          <p:nvPr/>
        </p:nvSpPr>
        <p:spPr>
          <a:xfrm>
            <a:off x="861219" y="1724025"/>
            <a:ext cx="114300" cy="4438650"/>
          </a:xfrm>
          <a:prstGeom prst="roundRect">
            <a:avLst>
              <a:gd name="adj" fmla="val 50000"/>
            </a:avLst>
          </a:prstGeom>
          <a:noFill/>
          <a:ln>
            <a:solidFill>
              <a:schemeClr val="bg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 name="Google Shape;292;p28">
            <a:extLst>
              <a:ext uri="{FF2B5EF4-FFF2-40B4-BE49-F238E27FC236}">
                <a16:creationId xmlns:a16="http://schemas.microsoft.com/office/drawing/2014/main" id="{112CB7C8-7426-8450-C66A-E91CF7CB8748}"/>
              </a:ext>
            </a:extLst>
          </p:cNvPr>
          <p:cNvSpPr/>
          <p:nvPr/>
        </p:nvSpPr>
        <p:spPr>
          <a:xfrm>
            <a:off x="1025525" y="1844675"/>
            <a:ext cx="3013075" cy="885825"/>
          </a:xfrm>
          <a:prstGeom prst="roundRect">
            <a:avLst>
              <a:gd name="adj" fmla="val 6009"/>
            </a:avLst>
          </a:prstGeom>
          <a:solidFill>
            <a:srgbClr val="F7CAAC"/>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October 7, 2023:</a:t>
            </a:r>
            <a:br>
              <a:rPr lang="en-US" sz="1600" b="0" i="0" u="none" strike="noStrike" cap="none">
                <a:solidFill>
                  <a:srgbClr val="000000"/>
                </a:solidFill>
                <a:latin typeface="Quattrocento Sans"/>
                <a:ea typeface="Quattrocento Sans"/>
                <a:cs typeface="Quattrocento Sans"/>
                <a:sym typeface="Quattrocento Sans"/>
              </a:rPr>
            </a:br>
            <a:r>
              <a:rPr lang="en-US" sz="1600" b="0" i="0" u="none" strike="noStrike" cap="none">
                <a:solidFill>
                  <a:srgbClr val="000000"/>
                </a:solidFill>
                <a:latin typeface="Quattrocento Sans"/>
                <a:ea typeface="Quattrocento Sans"/>
                <a:cs typeface="Quattrocento Sans"/>
                <a:sym typeface="Quattrocento Sans"/>
              </a:rPr>
              <a:t>INTRAMS</a:t>
            </a:r>
            <a:endParaRPr sz="1800" b="0" i="0" u="none" strike="noStrike" cap="none">
              <a:solidFill>
                <a:schemeClr val="dk1"/>
              </a:solidFill>
              <a:latin typeface="Arial"/>
              <a:ea typeface="Arial"/>
              <a:cs typeface="Arial"/>
              <a:sym typeface="Arial"/>
            </a:endParaRPr>
          </a:p>
        </p:txBody>
      </p:sp>
      <p:sp>
        <p:nvSpPr>
          <p:cNvPr id="7" name="Google Shape;293;p28">
            <a:extLst>
              <a:ext uri="{FF2B5EF4-FFF2-40B4-BE49-F238E27FC236}">
                <a16:creationId xmlns:a16="http://schemas.microsoft.com/office/drawing/2014/main" id="{51E9FFD7-BE54-5C07-25D2-761186A692EF}"/>
              </a:ext>
            </a:extLst>
          </p:cNvPr>
          <p:cNvSpPr/>
          <p:nvPr/>
        </p:nvSpPr>
        <p:spPr>
          <a:xfrm>
            <a:off x="1027112" y="2879725"/>
            <a:ext cx="3933825" cy="885825"/>
          </a:xfrm>
          <a:prstGeom prst="roundRect">
            <a:avLst>
              <a:gd name="adj" fmla="val 6009"/>
            </a:avLst>
          </a:prstGeom>
          <a:solidFill>
            <a:srgbClr val="F7CAAC"/>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November 20, 2023:</a:t>
            </a:r>
            <a:br>
              <a:rPr lang="en-US" sz="1600" b="0" i="0" u="none" strike="noStrike" cap="none">
                <a:solidFill>
                  <a:srgbClr val="000000"/>
                </a:solidFill>
                <a:latin typeface="Quattrocento Sans"/>
                <a:ea typeface="Quattrocento Sans"/>
                <a:cs typeface="Quattrocento Sans"/>
                <a:sym typeface="Quattrocento Sans"/>
              </a:rPr>
            </a:br>
            <a:r>
              <a:rPr lang="en-US" sz="1600" b="0" i="0" u="none" strike="noStrike" cap="none">
                <a:solidFill>
                  <a:srgbClr val="000000"/>
                </a:solidFill>
                <a:latin typeface="Quattrocento Sans"/>
                <a:ea typeface="Quattrocento Sans"/>
                <a:cs typeface="Quattrocento Sans"/>
                <a:sym typeface="Quattrocento Sans"/>
              </a:rPr>
              <a:t>Prompt Battle</a:t>
            </a:r>
            <a:endParaRPr sz="1800" b="0" i="0" u="none" strike="noStrike" cap="none">
              <a:solidFill>
                <a:schemeClr val="dk1"/>
              </a:solidFill>
              <a:latin typeface="Arial"/>
              <a:ea typeface="Arial"/>
              <a:cs typeface="Arial"/>
              <a:sym typeface="Arial"/>
            </a:endParaRPr>
          </a:p>
        </p:txBody>
      </p:sp>
      <p:sp>
        <p:nvSpPr>
          <p:cNvPr id="8" name="Google Shape;294;p28">
            <a:extLst>
              <a:ext uri="{FF2B5EF4-FFF2-40B4-BE49-F238E27FC236}">
                <a16:creationId xmlns:a16="http://schemas.microsoft.com/office/drawing/2014/main" id="{69B3A62D-8824-50C3-5D22-DE0B5F40A591}"/>
              </a:ext>
            </a:extLst>
          </p:cNvPr>
          <p:cNvSpPr/>
          <p:nvPr/>
        </p:nvSpPr>
        <p:spPr>
          <a:xfrm>
            <a:off x="1054100" y="3981450"/>
            <a:ext cx="3351212" cy="885825"/>
          </a:xfrm>
          <a:prstGeom prst="roundRect">
            <a:avLst>
              <a:gd name="adj" fmla="val 6009"/>
            </a:avLst>
          </a:prstGeom>
          <a:solidFill>
            <a:srgbClr val="F7CAAC"/>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Even Semester, 2024:</a:t>
            </a:r>
            <a:br>
              <a:rPr lang="en-US" sz="1600" b="0" i="0" u="none" strike="noStrike" cap="none">
                <a:solidFill>
                  <a:srgbClr val="000000"/>
                </a:solidFill>
                <a:latin typeface="Quattrocento Sans"/>
                <a:ea typeface="Quattrocento Sans"/>
                <a:cs typeface="Quattrocento Sans"/>
                <a:sym typeface="Quattrocento Sans"/>
              </a:rPr>
            </a:br>
            <a:r>
              <a:rPr lang="en-US" sz="1600" b="0" i="0" u="none" strike="noStrike" cap="none">
                <a:solidFill>
                  <a:srgbClr val="000000"/>
                </a:solidFill>
                <a:latin typeface="Quattrocento Sans"/>
                <a:ea typeface="Quattrocento Sans"/>
                <a:cs typeface="Quattrocento Sans"/>
                <a:sym typeface="Quattrocento Sans"/>
              </a:rPr>
              <a:t>Jeopardy</a:t>
            </a:r>
            <a:endParaRPr sz="1800" b="0" i="0" u="none" strike="noStrike" cap="none">
              <a:solidFill>
                <a:schemeClr val="dk1"/>
              </a:solidFill>
              <a:latin typeface="Arial"/>
              <a:ea typeface="Arial"/>
              <a:cs typeface="Arial"/>
              <a:sym typeface="Arial"/>
            </a:endParaRPr>
          </a:p>
        </p:txBody>
      </p:sp>
      <p:sp>
        <p:nvSpPr>
          <p:cNvPr id="9" name="Google Shape;295;p28">
            <a:extLst>
              <a:ext uri="{FF2B5EF4-FFF2-40B4-BE49-F238E27FC236}">
                <a16:creationId xmlns:a16="http://schemas.microsoft.com/office/drawing/2014/main" id="{8D70E6E0-E47F-0B06-D40E-62D1C6BA9FEF}"/>
              </a:ext>
            </a:extLst>
          </p:cNvPr>
          <p:cNvSpPr/>
          <p:nvPr/>
        </p:nvSpPr>
        <p:spPr>
          <a:xfrm>
            <a:off x="1074737" y="5127625"/>
            <a:ext cx="3933825" cy="885825"/>
          </a:xfrm>
          <a:prstGeom prst="roundRect">
            <a:avLst>
              <a:gd name="adj" fmla="val 6009"/>
            </a:avLst>
          </a:prstGeom>
          <a:solidFill>
            <a:srgbClr val="F7CAAC"/>
          </a:solidFill>
          <a:ln w="127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Even Semester, 2024:</a:t>
            </a:r>
            <a:br>
              <a:rPr lang="en-US" sz="1600" b="0" i="0" u="none" strike="noStrike" cap="none">
                <a:solidFill>
                  <a:srgbClr val="000000"/>
                </a:solidFill>
                <a:latin typeface="Quattrocento Sans"/>
                <a:ea typeface="Quattrocento Sans"/>
                <a:cs typeface="Quattrocento Sans"/>
                <a:sym typeface="Quattrocento Sans"/>
              </a:rPr>
            </a:br>
            <a:r>
              <a:rPr lang="en-US" sz="1600" b="0" i="0" u="none" strike="noStrike" cap="none">
                <a:solidFill>
                  <a:srgbClr val="000000"/>
                </a:solidFill>
                <a:latin typeface="Quattrocento Sans"/>
                <a:ea typeface="Quattrocento Sans"/>
                <a:cs typeface="Quattrocento Sans"/>
                <a:sym typeface="Quattrocento Sans"/>
              </a:rPr>
              <a:t>Pitch Day</a:t>
            </a:r>
            <a:endParaRPr sz="1800" b="0" i="0" u="none" strike="noStrike" cap="none">
              <a:solidFill>
                <a:schemeClr val="dk1"/>
              </a:solidFill>
              <a:latin typeface="Arial"/>
              <a:ea typeface="Arial"/>
              <a:cs typeface="Arial"/>
              <a:sym typeface="Arial"/>
            </a:endParaRPr>
          </a:p>
        </p:txBody>
      </p:sp>
      <p:sp>
        <p:nvSpPr>
          <p:cNvPr id="10" name="Google Shape;296;p28">
            <a:extLst>
              <a:ext uri="{FF2B5EF4-FFF2-40B4-BE49-F238E27FC236}">
                <a16:creationId xmlns:a16="http://schemas.microsoft.com/office/drawing/2014/main" id="{456FBF66-9ADA-65CA-D0DE-D116EF3BFAC7}"/>
              </a:ext>
            </a:extLst>
          </p:cNvPr>
          <p:cNvSpPr/>
          <p:nvPr/>
        </p:nvSpPr>
        <p:spPr>
          <a:xfrm>
            <a:off x="1058862" y="2905125"/>
            <a:ext cx="631825" cy="276225"/>
          </a:xfrm>
          <a:prstGeom prst="roundRect">
            <a:avLst>
              <a:gd name="adj" fmla="val 16667"/>
            </a:avLst>
          </a:prstGeom>
          <a:solidFill>
            <a:srgbClr val="F4B083"/>
          </a:solidFill>
          <a:ln w="12700" cap="flat" cmpd="sng">
            <a:solidFill>
              <a:srgbClr val="C459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1000"/>
              <a:buFont typeface="Quattrocento Sans"/>
              <a:buNone/>
            </a:pPr>
            <a:r>
              <a:rPr lang="en-US" sz="1000" b="1" i="0" u="none" strike="noStrike" cap="none">
                <a:solidFill>
                  <a:srgbClr val="C00000"/>
                </a:solidFill>
                <a:latin typeface="Quattrocento Sans"/>
                <a:ea typeface="Quattrocento Sans"/>
                <a:cs typeface="Quattrocento Sans"/>
                <a:sym typeface="Quattrocento Sans"/>
              </a:rPr>
              <a:t>EVENT</a:t>
            </a:r>
            <a:endParaRPr sz="1800" b="0" i="0" u="none" strike="noStrike" cap="none">
              <a:solidFill>
                <a:schemeClr val="dk1"/>
              </a:solidFill>
              <a:latin typeface="Arial"/>
              <a:ea typeface="Arial"/>
              <a:cs typeface="Arial"/>
              <a:sym typeface="Arial"/>
            </a:endParaRPr>
          </a:p>
        </p:txBody>
      </p:sp>
      <p:sp>
        <p:nvSpPr>
          <p:cNvPr id="11" name="Google Shape;297;p28">
            <a:extLst>
              <a:ext uri="{FF2B5EF4-FFF2-40B4-BE49-F238E27FC236}">
                <a16:creationId xmlns:a16="http://schemas.microsoft.com/office/drawing/2014/main" id="{2FDA3467-78DF-9D3F-B3AD-924D7E07A757}"/>
              </a:ext>
            </a:extLst>
          </p:cNvPr>
          <p:cNvSpPr/>
          <p:nvPr/>
        </p:nvSpPr>
        <p:spPr>
          <a:xfrm>
            <a:off x="1096962" y="3986213"/>
            <a:ext cx="631825" cy="276225"/>
          </a:xfrm>
          <a:prstGeom prst="roundRect">
            <a:avLst>
              <a:gd name="adj" fmla="val 16667"/>
            </a:avLst>
          </a:prstGeom>
          <a:solidFill>
            <a:srgbClr val="F4B083"/>
          </a:solidFill>
          <a:ln w="12700" cap="flat" cmpd="sng">
            <a:solidFill>
              <a:srgbClr val="C459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1000"/>
              <a:buFont typeface="Quattrocento Sans"/>
              <a:buNone/>
            </a:pPr>
            <a:r>
              <a:rPr lang="en-US" sz="1000" b="1" i="0" u="none" strike="noStrike" cap="none">
                <a:solidFill>
                  <a:srgbClr val="C00000"/>
                </a:solidFill>
                <a:latin typeface="Quattrocento Sans"/>
                <a:ea typeface="Quattrocento Sans"/>
                <a:cs typeface="Quattrocento Sans"/>
                <a:sym typeface="Quattrocento Sans"/>
              </a:rPr>
              <a:t>EVENT</a:t>
            </a:r>
            <a:endParaRPr sz="1800" b="0" i="0" u="none" strike="noStrike" cap="none">
              <a:solidFill>
                <a:schemeClr val="dk1"/>
              </a:solidFill>
              <a:latin typeface="Arial"/>
              <a:ea typeface="Arial"/>
              <a:cs typeface="Arial"/>
              <a:sym typeface="Arial"/>
            </a:endParaRPr>
          </a:p>
        </p:txBody>
      </p:sp>
      <p:sp>
        <p:nvSpPr>
          <p:cNvPr id="12" name="Google Shape;298;p28">
            <a:extLst>
              <a:ext uri="{FF2B5EF4-FFF2-40B4-BE49-F238E27FC236}">
                <a16:creationId xmlns:a16="http://schemas.microsoft.com/office/drawing/2014/main" id="{F5E9290B-9DE7-19CC-C883-9F2B6D3332F5}"/>
              </a:ext>
            </a:extLst>
          </p:cNvPr>
          <p:cNvSpPr/>
          <p:nvPr/>
        </p:nvSpPr>
        <p:spPr>
          <a:xfrm>
            <a:off x="1058862" y="1874838"/>
            <a:ext cx="631825" cy="276225"/>
          </a:xfrm>
          <a:prstGeom prst="roundRect">
            <a:avLst>
              <a:gd name="adj" fmla="val 16667"/>
            </a:avLst>
          </a:prstGeom>
          <a:solidFill>
            <a:srgbClr val="F4B083"/>
          </a:solidFill>
          <a:ln w="12700" cap="flat" cmpd="sng">
            <a:solidFill>
              <a:srgbClr val="C459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1000"/>
              <a:buFont typeface="Quattrocento Sans"/>
              <a:buNone/>
            </a:pPr>
            <a:r>
              <a:rPr lang="en-US" sz="1000" b="1" i="0" u="none" strike="noStrike" cap="none">
                <a:solidFill>
                  <a:srgbClr val="C00000"/>
                </a:solidFill>
                <a:latin typeface="Quattrocento Sans"/>
                <a:ea typeface="Quattrocento Sans"/>
                <a:cs typeface="Quattrocento Sans"/>
                <a:sym typeface="Quattrocento Sans"/>
              </a:rPr>
              <a:t>EVENT</a:t>
            </a:r>
            <a:endParaRPr sz="1800" b="0" i="0" u="none" strike="noStrike" cap="none">
              <a:solidFill>
                <a:schemeClr val="dk1"/>
              </a:solidFill>
              <a:latin typeface="Arial"/>
              <a:ea typeface="Arial"/>
              <a:cs typeface="Arial"/>
              <a:sym typeface="Arial"/>
            </a:endParaRPr>
          </a:p>
        </p:txBody>
      </p:sp>
      <p:sp>
        <p:nvSpPr>
          <p:cNvPr id="13" name="Google Shape;299;p28">
            <a:extLst>
              <a:ext uri="{FF2B5EF4-FFF2-40B4-BE49-F238E27FC236}">
                <a16:creationId xmlns:a16="http://schemas.microsoft.com/office/drawing/2014/main" id="{9DAB2A27-4E05-1D93-DC06-BFD057309CDA}"/>
              </a:ext>
            </a:extLst>
          </p:cNvPr>
          <p:cNvSpPr/>
          <p:nvPr/>
        </p:nvSpPr>
        <p:spPr>
          <a:xfrm>
            <a:off x="1116012" y="5151438"/>
            <a:ext cx="631825" cy="276225"/>
          </a:xfrm>
          <a:prstGeom prst="roundRect">
            <a:avLst>
              <a:gd name="adj" fmla="val 16667"/>
            </a:avLst>
          </a:prstGeom>
          <a:solidFill>
            <a:srgbClr val="F4B083"/>
          </a:solidFill>
          <a:ln w="12700" cap="flat" cmpd="sng">
            <a:solidFill>
              <a:srgbClr val="C459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1000"/>
              <a:buFont typeface="Quattrocento Sans"/>
              <a:buNone/>
            </a:pPr>
            <a:r>
              <a:rPr lang="en-US" sz="1000" b="1" i="0" u="none" strike="noStrike" cap="none">
                <a:solidFill>
                  <a:srgbClr val="C00000"/>
                </a:solidFill>
                <a:latin typeface="Quattrocento Sans"/>
                <a:ea typeface="Quattrocento Sans"/>
                <a:cs typeface="Quattrocento Sans"/>
                <a:sym typeface="Quattrocento Sans"/>
              </a:rPr>
              <a:t>EVENT</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8410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B21F2-3838-CB97-0429-E6D570243FDC}"/>
              </a:ext>
            </a:extLst>
          </p:cNvPr>
          <p:cNvSpPr/>
          <p:nvPr/>
        </p:nvSpPr>
        <p:spPr>
          <a:xfrm>
            <a:off x="2529162" y="2967335"/>
            <a:ext cx="7133684" cy="923330"/>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GOALS OF THE CLUB</a:t>
            </a:r>
          </a:p>
        </p:txBody>
      </p:sp>
    </p:spTree>
    <p:extLst>
      <p:ext uri="{BB962C8B-B14F-4D97-AF65-F5344CB8AC3E}">
        <p14:creationId xmlns:p14="http://schemas.microsoft.com/office/powerpoint/2010/main" val="161456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36BF06-5112-A2A8-9662-3AFDA6805C0D}"/>
              </a:ext>
            </a:extLst>
          </p:cNvPr>
          <p:cNvSpPr/>
          <p:nvPr/>
        </p:nvSpPr>
        <p:spPr>
          <a:xfrm rot="16200000">
            <a:off x="-2150786" y="3013501"/>
            <a:ext cx="6361037" cy="830997"/>
          </a:xfrm>
          <a:prstGeom prst="rect">
            <a:avLst/>
          </a:prstGeom>
          <a:noFill/>
        </p:spPr>
        <p:txBody>
          <a:bodyPr wrap="none" lIns="91440" tIns="45720" rIns="91440" bIns="45720">
            <a:spAutoFit/>
          </a:bodyPr>
          <a:lstStyle/>
          <a:p>
            <a:pPr algn="ctr"/>
            <a:r>
              <a:rPr lang="en-US" sz="4800" b="0" cap="none" spc="0" dirty="0">
                <a:ln w="0"/>
                <a:solidFill>
                  <a:schemeClr val="bg1"/>
                </a:solidFill>
                <a:latin typeface="Telegraf" panose="00000500000000000000" pitchFamily="50" charset="0"/>
              </a:rPr>
              <a:t>GOALS OF THE CLUB</a:t>
            </a:r>
          </a:p>
        </p:txBody>
      </p:sp>
      <p:sp>
        <p:nvSpPr>
          <p:cNvPr id="2" name="Google Shape;188;p18">
            <a:extLst>
              <a:ext uri="{FF2B5EF4-FFF2-40B4-BE49-F238E27FC236}">
                <a16:creationId xmlns:a16="http://schemas.microsoft.com/office/drawing/2014/main" id="{E07D6BDD-57B2-E02F-11FC-31C439FC36F3}"/>
              </a:ext>
            </a:extLst>
          </p:cNvPr>
          <p:cNvSpPr txBox="1">
            <a:spLocks/>
          </p:cNvSpPr>
          <p:nvPr/>
        </p:nvSpPr>
        <p:spPr>
          <a:xfrm>
            <a:off x="2710398" y="987585"/>
            <a:ext cx="8421688" cy="1325563"/>
          </a:xfrm>
          <a:prstGeom prst="rect">
            <a:avLst/>
          </a:prstGeom>
          <a:noFill/>
          <a:ln>
            <a:noFill/>
          </a:ln>
        </p:spPr>
        <p:txBody>
          <a:bodyPr spcFirstLastPara="1" wrap="square" lIns="91425" tIns="45700" rIns="91425" bIns="45700" anchor="ctr" anchorCtr="0">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spcBef>
                <a:spcPts val="0"/>
              </a:spcBef>
              <a:buClr>
                <a:schemeClr val="dk1"/>
              </a:buClr>
              <a:buSzPct val="100000"/>
              <a:buFont typeface="Arial"/>
              <a:buNone/>
            </a:pPr>
            <a:br>
              <a:rPr lang="en-US" sz="2400" dirty="0">
                <a:solidFill>
                  <a:schemeClr val="bg1"/>
                </a:solidFill>
                <a:latin typeface="Telegraf" panose="00000500000000000000" pitchFamily="50" charset="0"/>
              </a:rPr>
            </a:br>
            <a:r>
              <a:rPr lang="en-US" sz="3100" b="1" dirty="0">
                <a:solidFill>
                  <a:schemeClr val="bg1"/>
                </a:solidFill>
                <a:latin typeface="Telegraf" panose="00000500000000000000" pitchFamily="50" charset="0"/>
              </a:rPr>
              <a:t>CYBERSECURITY</a:t>
            </a:r>
            <a:br>
              <a:rPr lang="en-US" sz="2400" b="1" dirty="0">
                <a:solidFill>
                  <a:schemeClr val="bg1"/>
                </a:solidFill>
                <a:latin typeface="Telegraf" panose="00000500000000000000" pitchFamily="50" charset="0"/>
              </a:rPr>
            </a:br>
            <a:endParaRPr lang="en-US" sz="2400" dirty="0">
              <a:solidFill>
                <a:schemeClr val="bg1"/>
              </a:solidFill>
              <a:latin typeface="Telegraf" panose="00000500000000000000" pitchFamily="50" charset="0"/>
              <a:ea typeface="Calibri"/>
              <a:cs typeface="Calibri"/>
              <a:sym typeface="Calibri"/>
            </a:endParaRPr>
          </a:p>
        </p:txBody>
      </p:sp>
      <p:graphicFrame>
        <p:nvGraphicFramePr>
          <p:cNvPr id="3" name="Google Shape;190;p18">
            <a:extLst>
              <a:ext uri="{FF2B5EF4-FFF2-40B4-BE49-F238E27FC236}">
                <a16:creationId xmlns:a16="http://schemas.microsoft.com/office/drawing/2014/main" id="{602E59F5-99C0-0333-3C80-CA2734C1DE34}"/>
              </a:ext>
            </a:extLst>
          </p:cNvPr>
          <p:cNvGraphicFramePr/>
          <p:nvPr>
            <p:extLst>
              <p:ext uri="{D42A27DB-BD31-4B8C-83A1-F6EECF244321}">
                <p14:modId xmlns:p14="http://schemas.microsoft.com/office/powerpoint/2010/main" val="3273945478"/>
              </p:ext>
            </p:extLst>
          </p:nvPr>
        </p:nvGraphicFramePr>
        <p:xfrm>
          <a:off x="1445232" y="2226458"/>
          <a:ext cx="10635250" cy="4023380"/>
        </p:xfrm>
        <a:graphic>
          <a:graphicData uri="http://schemas.openxmlformats.org/drawingml/2006/table">
            <a:tbl>
              <a:tblPr firstRow="1" bandRow="1">
                <a:tableStyleId>{616DA210-FB5B-4158-B5E0-FEB733F419BA}</a:tableStyleId>
              </a:tblPr>
              <a:tblGrid>
                <a:gridCol w="4157975">
                  <a:extLst>
                    <a:ext uri="{9D8B030D-6E8A-4147-A177-3AD203B41FA5}">
                      <a16:colId xmlns:a16="http://schemas.microsoft.com/office/drawing/2014/main" val="20000"/>
                    </a:ext>
                  </a:extLst>
                </a:gridCol>
                <a:gridCol w="3885525">
                  <a:extLst>
                    <a:ext uri="{9D8B030D-6E8A-4147-A177-3AD203B41FA5}">
                      <a16:colId xmlns:a16="http://schemas.microsoft.com/office/drawing/2014/main" val="20001"/>
                    </a:ext>
                  </a:extLst>
                </a:gridCol>
                <a:gridCol w="2591750">
                  <a:extLst>
                    <a:ext uri="{9D8B030D-6E8A-4147-A177-3AD203B41FA5}">
                      <a16:colId xmlns:a16="http://schemas.microsoft.com/office/drawing/2014/main" val="20002"/>
                    </a:ext>
                  </a:extLst>
                </a:gridCol>
              </a:tblGrid>
              <a:tr h="578025">
                <a:tc>
                  <a:txBody>
                    <a:bodyPr/>
                    <a:lstStyle/>
                    <a:p>
                      <a:pPr marL="0" marR="0" lvl="0" indent="0" algn="ctr" rtl="0">
                        <a:lnSpc>
                          <a:spcPct val="100000"/>
                        </a:lnSpc>
                        <a:spcBef>
                          <a:spcPts val="0"/>
                        </a:spcBef>
                        <a:spcAft>
                          <a:spcPts val="0"/>
                        </a:spcAft>
                        <a:buClr>
                          <a:schemeClr val="lt1"/>
                        </a:buClr>
                        <a:buSzPts val="1800"/>
                        <a:buFont typeface="Arial"/>
                        <a:buNone/>
                      </a:pPr>
                      <a:r>
                        <a:rPr lang="en-US" sz="1800" b="1" u="none" strike="noStrike" cap="none" dirty="0">
                          <a:solidFill>
                            <a:schemeClr val="bg1"/>
                          </a:solidFill>
                          <a:latin typeface="Telegraf" panose="00000500000000000000" pitchFamily="50" charset="0"/>
                        </a:rPr>
                        <a:t>Research Papers</a:t>
                      </a:r>
                      <a:endParaRPr dirty="0">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dirty="0">
                        <a:solidFill>
                          <a:schemeClr val="bg1"/>
                        </a:solidFill>
                        <a:latin typeface="Telegraf" panose="00000500000000000000" pitchFamily="50" charset="0"/>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u="none" strike="noStrike" cap="none">
                          <a:solidFill>
                            <a:schemeClr val="bg1"/>
                          </a:solidFill>
                          <a:latin typeface="Telegraf" panose="00000500000000000000" pitchFamily="50" charset="0"/>
                        </a:rPr>
                        <a:t>Projects </a:t>
                      </a:r>
                      <a:endParaRPr sz="1200" u="sng" strike="noStrike" cap="none">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a:solidFill>
                          <a:schemeClr val="bg1"/>
                        </a:solidFill>
                        <a:latin typeface="Telegraf" panose="00000500000000000000" pitchFamily="50" charset="0"/>
                      </a:endParaRPr>
                    </a:p>
                  </a:txBody>
                  <a:tcPr marL="91450" marR="91450" marT="45725" marB="45725"/>
                </a:tc>
                <a:tc>
                  <a:txBody>
                    <a:bodyPr/>
                    <a:lstStyle/>
                    <a:p>
                      <a:pPr marL="0" marR="0" lvl="0" indent="0" algn="ctr" rtl="0">
                        <a:lnSpc>
                          <a:spcPct val="100000"/>
                        </a:lnSpc>
                        <a:spcBef>
                          <a:spcPts val="0"/>
                        </a:spcBef>
                        <a:spcAft>
                          <a:spcPts val="0"/>
                        </a:spcAft>
                        <a:buClr>
                          <a:schemeClr val="lt1"/>
                        </a:buClr>
                        <a:buSzPts val="1800"/>
                        <a:buFont typeface="Arial"/>
                        <a:buNone/>
                      </a:pPr>
                      <a:r>
                        <a:rPr lang="en-US" sz="1800" b="1" u="none" strike="noStrike" cap="none">
                          <a:solidFill>
                            <a:schemeClr val="bg1"/>
                          </a:solidFill>
                          <a:latin typeface="Telegraf" panose="00000500000000000000" pitchFamily="50" charset="0"/>
                        </a:rPr>
                        <a:t>Workshops</a:t>
                      </a:r>
                      <a:endParaRPr>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a:solidFill>
                          <a:schemeClr val="bg1"/>
                        </a:solidFill>
                        <a:latin typeface="Telegraf" panose="00000500000000000000" pitchFamily="50" charset="0"/>
                      </a:endParaRPr>
                    </a:p>
                  </a:txBody>
                  <a:tcPr marL="91450" marR="91450" marT="45725" marB="45725"/>
                </a:tc>
                <a:extLst>
                  <a:ext uri="{0D108BD9-81ED-4DB2-BD59-A6C34878D82A}">
                    <a16:rowId xmlns:a16="http://schemas.microsoft.com/office/drawing/2014/main" val="10000"/>
                  </a:ext>
                </a:extLst>
              </a:tr>
              <a:tr h="2853425">
                <a:tc>
                  <a:txBody>
                    <a:bodyPr/>
                    <a:lstStyle/>
                    <a:p>
                      <a:pPr marL="0" marR="0" lvl="0" indent="0" algn="l" rtl="0">
                        <a:spcBef>
                          <a:spcPts val="0"/>
                        </a:spcBef>
                        <a:spcAft>
                          <a:spcPts val="0"/>
                        </a:spcAft>
                        <a:buClr>
                          <a:srgbClr val="000000"/>
                        </a:buClr>
                        <a:buSzPts val="1800"/>
                        <a:buFont typeface="Arial"/>
                        <a:buNone/>
                      </a:pPr>
                      <a:r>
                        <a:rPr lang="en-US" sz="1800" b="0" u="none" strike="noStrike" cap="none" dirty="0">
                          <a:solidFill>
                            <a:schemeClr val="bg1"/>
                          </a:solidFill>
                          <a:latin typeface="Telegraf" panose="00000500000000000000" pitchFamily="50" charset="0"/>
                        </a:rPr>
                        <a:t>Learning the common Vulnerabilities, how its carried out, and how to protect the system from those vulnerabilities</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cap="non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cap="none" dirty="0">
                          <a:solidFill>
                            <a:schemeClr val="bg1"/>
                          </a:solidFill>
                          <a:latin typeface="Telegraf" panose="00000500000000000000" pitchFamily="50" charset="0"/>
                        </a:rPr>
                        <a:t>Regular meets to discuss latest vulnerabilities and how to prevent them.</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cap="non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cap="none" dirty="0">
                          <a:solidFill>
                            <a:schemeClr val="bg1"/>
                          </a:solidFill>
                          <a:latin typeface="Telegraf" panose="00000500000000000000" pitchFamily="50" charset="0"/>
                        </a:rPr>
                        <a:t>CTF Sessions to improve/test cybersecurity skills</a:t>
                      </a:r>
                      <a:endParaRPr dirty="0">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dirty="0">
                        <a:solidFill>
                          <a:schemeClr val="bg1"/>
                        </a:solidFill>
                        <a:latin typeface="Telegraf" panose="00000500000000000000" pitchFamily="50" charset="0"/>
                      </a:endParaRPr>
                    </a:p>
                  </a:txBody>
                  <a:tcPr marL="91450" marR="91450" marT="45725" marB="45725"/>
                </a:tc>
                <a:tc>
                  <a:txBody>
                    <a:bodyPr/>
                    <a:lstStyle/>
                    <a:p>
                      <a:pPr marL="457200" marR="0" lvl="0" indent="0" algn="l" rtl="0">
                        <a:lnSpc>
                          <a:spcPct val="150000"/>
                        </a:lnSpc>
                        <a:spcBef>
                          <a:spcPts val="0"/>
                        </a:spcBef>
                        <a:spcAft>
                          <a:spcPts val="0"/>
                        </a:spcAft>
                        <a:buClr>
                          <a:schemeClr val="dk1"/>
                        </a:buClr>
                        <a:buSzPts val="1800"/>
                        <a:buFont typeface="Arial"/>
                        <a:buNone/>
                      </a:pPr>
                      <a:r>
                        <a:rPr lang="en-US" sz="1800" u="none" strike="noStrike" cap="none">
                          <a:solidFill>
                            <a:schemeClr val="bg1"/>
                          </a:solidFill>
                          <a:latin typeface="Telegraf" panose="00000500000000000000" pitchFamily="50" charset="0"/>
                        </a:rPr>
                        <a:t>Phishing detection system</a:t>
                      </a:r>
                      <a:endParaRPr>
                        <a:solidFill>
                          <a:schemeClr val="bg1"/>
                        </a:solidFill>
                        <a:latin typeface="Telegraf" panose="00000500000000000000" pitchFamily="50" charset="0"/>
                      </a:endParaRPr>
                    </a:p>
                    <a:p>
                      <a:pPr marL="457200" marR="0" lvl="0" indent="0" algn="l" rtl="0">
                        <a:lnSpc>
                          <a:spcPct val="150000"/>
                        </a:lnSpc>
                        <a:spcBef>
                          <a:spcPts val="0"/>
                        </a:spcBef>
                        <a:spcAft>
                          <a:spcPts val="0"/>
                        </a:spcAft>
                        <a:buClr>
                          <a:schemeClr val="dk1"/>
                        </a:buClr>
                        <a:buSzPts val="1800"/>
                        <a:buFont typeface="Arial"/>
                        <a:buNone/>
                      </a:pPr>
                      <a:r>
                        <a:rPr lang="en-US" sz="1800" u="none" strike="noStrike" cap="none">
                          <a:solidFill>
                            <a:schemeClr val="bg1"/>
                          </a:solidFill>
                          <a:latin typeface="Telegraf" panose="00000500000000000000" pitchFamily="50" charset="0"/>
                        </a:rPr>
                        <a:t>Secure IOT device framework</a:t>
                      </a:r>
                      <a:endParaRPr>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cap="none">
                        <a:solidFill>
                          <a:schemeClr val="bg1"/>
                        </a:solidFill>
                        <a:latin typeface="Telegraf" panose="00000500000000000000" pitchFamily="50" charset="0"/>
                      </a:endParaRPr>
                    </a:p>
                    <a:p>
                      <a:pPr marL="0" marR="0" lvl="0" indent="0" algn="l" rtl="0">
                        <a:spcBef>
                          <a:spcPts val="1600"/>
                        </a:spcBef>
                        <a:spcAft>
                          <a:spcPts val="0"/>
                        </a:spcAft>
                        <a:buNone/>
                      </a:pPr>
                      <a:endParaRPr sz="1800" b="0" u="none" strike="noStrike" cap="none">
                        <a:solidFill>
                          <a:schemeClr val="bg1"/>
                        </a:solidFill>
                        <a:latin typeface="Telegraf" panose="00000500000000000000" pitchFamily="50" charset="0"/>
                      </a:endParaRPr>
                    </a:p>
                    <a:p>
                      <a:pPr marL="0" marR="0" lvl="0" indent="0" algn="ctr" rtl="0">
                        <a:spcBef>
                          <a:spcPts val="400"/>
                        </a:spcBef>
                        <a:spcAft>
                          <a:spcPts val="0"/>
                        </a:spcAft>
                        <a:buNone/>
                      </a:pPr>
                      <a:endParaRPr sz="1800" u="none" strike="noStrike" cap="none">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a:solidFill>
                          <a:schemeClr val="bg1"/>
                        </a:solidFill>
                        <a:latin typeface="Telegraf" panose="00000500000000000000" pitchFamily="50" charset="0"/>
                      </a:endParaRPr>
                    </a:p>
                  </a:txBody>
                  <a:tcPr marL="91450" marR="91450" marT="45725" marB="45725"/>
                </a:tc>
                <a:tc>
                  <a:txBody>
                    <a:bodyPr/>
                    <a:lstStyle/>
                    <a:p>
                      <a:pPr marL="0" marR="0" lvl="0" indent="0" algn="l" rtl="0">
                        <a:spcBef>
                          <a:spcPts val="0"/>
                        </a:spcBef>
                        <a:spcAft>
                          <a:spcPts val="0"/>
                        </a:spcAft>
                        <a:buClr>
                          <a:srgbClr val="000000"/>
                        </a:buClr>
                        <a:buSzPts val="1800"/>
                        <a:buFont typeface="Arial"/>
                        <a:buNone/>
                      </a:pPr>
                      <a:r>
                        <a:rPr lang="en-US" sz="1800" b="0" u="none" strike="noStrike" cap="none" dirty="0">
                          <a:solidFill>
                            <a:schemeClr val="bg1"/>
                          </a:solidFill>
                          <a:latin typeface="Telegraf" panose="00000500000000000000" pitchFamily="50" charset="0"/>
                        </a:rPr>
                        <a:t>Linux and SQL Fundamentals Workshop</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cap="non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cap="none" dirty="0">
                          <a:solidFill>
                            <a:schemeClr val="bg1"/>
                          </a:solidFill>
                          <a:latin typeface="Telegraf" panose="00000500000000000000" pitchFamily="50" charset="0"/>
                        </a:rPr>
                        <a:t>Cybersecurity Networking   Workshop</a:t>
                      </a:r>
                      <a:br>
                        <a:rPr lang="en-US" sz="1800" b="0" u="none" strike="noStrike" cap="none" dirty="0">
                          <a:solidFill>
                            <a:schemeClr val="bg1"/>
                          </a:solidFill>
                          <a:latin typeface="Telegraf" panose="00000500000000000000" pitchFamily="50" charset="0"/>
                        </a:rPr>
                      </a:br>
                      <a:endParaRPr sz="1800" b="0" u="none" strike="noStrike" cap="none" dirty="0">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dirty="0">
                        <a:solidFill>
                          <a:schemeClr val="bg1"/>
                        </a:solidFill>
                        <a:latin typeface="Telegraf" panose="00000500000000000000" pitchFamily="50" charset="0"/>
                      </a:endParaRPr>
                    </a:p>
                    <a:p>
                      <a:pPr marL="0" marR="0" lvl="0" indent="0" algn="ctr" rtl="0">
                        <a:spcBef>
                          <a:spcPts val="0"/>
                        </a:spcBef>
                        <a:spcAft>
                          <a:spcPts val="0"/>
                        </a:spcAft>
                        <a:buNone/>
                      </a:pPr>
                      <a:endParaRPr sz="1800" u="none" strike="noStrike" cap="none" dirty="0">
                        <a:solidFill>
                          <a:schemeClr val="bg1"/>
                        </a:solidFill>
                        <a:latin typeface="Telegraf" panose="00000500000000000000" pitchFamily="50" charset="0"/>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8E12014D-5075-5D25-7E37-52A299AEE092}"/>
              </a:ext>
            </a:extLst>
          </p:cNvPr>
          <p:cNvGraphicFramePr>
            <a:graphicFrameLocks noGrp="1"/>
          </p:cNvGraphicFramePr>
          <p:nvPr/>
        </p:nvGraphicFramePr>
        <p:xfrm>
          <a:off x="-190500" y="3855720"/>
          <a:ext cx="208280" cy="365760"/>
        </p:xfrm>
        <a:graphic>
          <a:graphicData uri="http://schemas.openxmlformats.org/drawingml/2006/table">
            <a:tbl>
              <a:tblPr/>
              <a:tblGrid>
                <a:gridCol w="208280">
                  <a:extLst>
                    <a:ext uri="{9D8B030D-6E8A-4147-A177-3AD203B41FA5}">
                      <a16:colId xmlns:a16="http://schemas.microsoft.com/office/drawing/2014/main" val="868400078"/>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650089780"/>
                  </a:ext>
                </a:extLst>
              </a:tr>
            </a:tbl>
          </a:graphicData>
        </a:graphic>
      </p:graphicFrame>
    </p:spTree>
    <p:extLst>
      <p:ext uri="{BB962C8B-B14F-4D97-AF65-F5344CB8AC3E}">
        <p14:creationId xmlns:p14="http://schemas.microsoft.com/office/powerpoint/2010/main" val="81047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36BF06-5112-A2A8-9662-3AFDA6805C0D}"/>
              </a:ext>
            </a:extLst>
          </p:cNvPr>
          <p:cNvSpPr/>
          <p:nvPr/>
        </p:nvSpPr>
        <p:spPr>
          <a:xfrm rot="16200000">
            <a:off x="-2150786" y="3013501"/>
            <a:ext cx="6361037" cy="830997"/>
          </a:xfrm>
          <a:prstGeom prst="rect">
            <a:avLst/>
          </a:prstGeom>
          <a:noFill/>
        </p:spPr>
        <p:txBody>
          <a:bodyPr wrap="none" lIns="91440" tIns="45720" rIns="91440" bIns="45720">
            <a:spAutoFit/>
          </a:bodyPr>
          <a:lstStyle/>
          <a:p>
            <a:pPr algn="ctr"/>
            <a:r>
              <a:rPr lang="en-US" sz="4800" b="0" cap="none" spc="0" dirty="0">
                <a:ln w="0"/>
                <a:solidFill>
                  <a:schemeClr val="bg1"/>
                </a:solidFill>
                <a:latin typeface="Telegraf" panose="00000500000000000000" pitchFamily="50" charset="0"/>
              </a:rPr>
              <a:t>GOALS OF THE CLUB</a:t>
            </a:r>
          </a:p>
        </p:txBody>
      </p:sp>
      <p:sp>
        <p:nvSpPr>
          <p:cNvPr id="2" name="Google Shape;188;p18">
            <a:extLst>
              <a:ext uri="{FF2B5EF4-FFF2-40B4-BE49-F238E27FC236}">
                <a16:creationId xmlns:a16="http://schemas.microsoft.com/office/drawing/2014/main" id="{E07D6BDD-57B2-E02F-11FC-31C439FC36F3}"/>
              </a:ext>
            </a:extLst>
          </p:cNvPr>
          <p:cNvSpPr txBox="1">
            <a:spLocks/>
          </p:cNvSpPr>
          <p:nvPr/>
        </p:nvSpPr>
        <p:spPr>
          <a:xfrm>
            <a:off x="2710398" y="987585"/>
            <a:ext cx="8421688" cy="1325563"/>
          </a:xfrm>
          <a:prstGeom prst="rect">
            <a:avLst/>
          </a:prstGeom>
          <a:noFill/>
          <a:ln>
            <a:noFill/>
          </a:ln>
        </p:spPr>
        <p:txBody>
          <a:bodyPr spcFirstLastPara="1" wrap="square" lIns="91425" tIns="45700" rIns="91425" bIns="45700" anchor="ctr" anchorCtr="0">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buClr>
                <a:schemeClr val="dk1"/>
              </a:buClr>
              <a:buSzPct val="100000"/>
              <a:buFont typeface="Arial"/>
              <a:buNone/>
            </a:pPr>
            <a:br>
              <a:rPr lang="en-US" sz="2400" dirty="0">
                <a:solidFill>
                  <a:schemeClr val="bg1"/>
                </a:solidFill>
                <a:latin typeface="Telegraf" panose="00000500000000000000" pitchFamily="50" charset="0"/>
              </a:rPr>
            </a:br>
            <a:r>
              <a:rPr lang="en-US" sz="3100" b="1" dirty="0">
                <a:solidFill>
                  <a:schemeClr val="bg1"/>
                </a:solidFill>
                <a:latin typeface="Telegraf" panose="00000500000000000000" pitchFamily="50" charset="0"/>
              </a:rPr>
              <a:t>ARTIFICIAL INTELLIGENCE</a:t>
            </a:r>
            <a:br>
              <a:rPr lang="en-US" sz="2400" b="1" dirty="0">
                <a:solidFill>
                  <a:schemeClr val="bg1"/>
                </a:solidFill>
                <a:latin typeface="Telegraf" panose="00000500000000000000" pitchFamily="50" charset="0"/>
              </a:rPr>
            </a:br>
            <a:endParaRPr lang="en-US" sz="2400" dirty="0">
              <a:solidFill>
                <a:schemeClr val="bg1"/>
              </a:solidFill>
              <a:latin typeface="Telegraf" panose="00000500000000000000" pitchFamily="50" charset="0"/>
              <a:ea typeface="Calibri"/>
              <a:cs typeface="Calibri"/>
              <a:sym typeface="Calibri"/>
            </a:endParaRPr>
          </a:p>
        </p:txBody>
      </p:sp>
      <p:graphicFrame>
        <p:nvGraphicFramePr>
          <p:cNvPr id="6" name="Table 5">
            <a:extLst>
              <a:ext uri="{FF2B5EF4-FFF2-40B4-BE49-F238E27FC236}">
                <a16:creationId xmlns:a16="http://schemas.microsoft.com/office/drawing/2014/main" id="{8E12014D-5075-5D25-7E37-52A299AEE092}"/>
              </a:ext>
            </a:extLst>
          </p:cNvPr>
          <p:cNvGraphicFramePr>
            <a:graphicFrameLocks noGrp="1"/>
          </p:cNvGraphicFramePr>
          <p:nvPr/>
        </p:nvGraphicFramePr>
        <p:xfrm>
          <a:off x="-190500" y="3855720"/>
          <a:ext cx="208280" cy="365760"/>
        </p:xfrm>
        <a:graphic>
          <a:graphicData uri="http://schemas.openxmlformats.org/drawingml/2006/table">
            <a:tbl>
              <a:tblPr/>
              <a:tblGrid>
                <a:gridCol w="208280">
                  <a:extLst>
                    <a:ext uri="{9D8B030D-6E8A-4147-A177-3AD203B41FA5}">
                      <a16:colId xmlns:a16="http://schemas.microsoft.com/office/drawing/2014/main" val="868400078"/>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650089780"/>
                  </a:ext>
                </a:extLst>
              </a:tr>
            </a:tbl>
          </a:graphicData>
        </a:graphic>
      </p:graphicFrame>
      <p:graphicFrame>
        <p:nvGraphicFramePr>
          <p:cNvPr id="7" name="Google Shape;198;p19">
            <a:extLst>
              <a:ext uri="{FF2B5EF4-FFF2-40B4-BE49-F238E27FC236}">
                <a16:creationId xmlns:a16="http://schemas.microsoft.com/office/drawing/2014/main" id="{D5F4834B-A6B8-7177-CA4C-B3F3852942B0}"/>
              </a:ext>
            </a:extLst>
          </p:cNvPr>
          <p:cNvGraphicFramePr/>
          <p:nvPr>
            <p:extLst>
              <p:ext uri="{D42A27DB-BD31-4B8C-83A1-F6EECF244321}">
                <p14:modId xmlns:p14="http://schemas.microsoft.com/office/powerpoint/2010/main" val="1125460319"/>
              </p:ext>
            </p:extLst>
          </p:nvPr>
        </p:nvGraphicFramePr>
        <p:xfrm>
          <a:off x="1445232" y="2011660"/>
          <a:ext cx="10635250" cy="4846340"/>
        </p:xfrm>
        <a:graphic>
          <a:graphicData uri="http://schemas.openxmlformats.org/drawingml/2006/table">
            <a:tbl>
              <a:tblPr firstRow="1" bandRow="1">
                <a:tableStyleId>{616DA210-FB5B-4158-B5E0-FEB733F419BA}</a:tableStyleId>
              </a:tblPr>
              <a:tblGrid>
                <a:gridCol w="3926867">
                  <a:extLst>
                    <a:ext uri="{9D8B030D-6E8A-4147-A177-3AD203B41FA5}">
                      <a16:colId xmlns:a16="http://schemas.microsoft.com/office/drawing/2014/main" val="20000"/>
                    </a:ext>
                  </a:extLst>
                </a:gridCol>
                <a:gridCol w="3367000">
                  <a:extLst>
                    <a:ext uri="{9D8B030D-6E8A-4147-A177-3AD203B41FA5}">
                      <a16:colId xmlns:a16="http://schemas.microsoft.com/office/drawing/2014/main" val="20001"/>
                    </a:ext>
                  </a:extLst>
                </a:gridCol>
                <a:gridCol w="3341383">
                  <a:extLst>
                    <a:ext uri="{9D8B030D-6E8A-4147-A177-3AD203B41FA5}">
                      <a16:colId xmlns:a16="http://schemas.microsoft.com/office/drawing/2014/main" val="20002"/>
                    </a:ext>
                  </a:extLst>
                </a:gridCol>
              </a:tblGrid>
              <a:tr h="600270">
                <a:tc>
                  <a:txBody>
                    <a:bodyPr/>
                    <a:lstStyle/>
                    <a:p>
                      <a:pPr marL="0" marR="0" lvl="0" indent="0" algn="ctr" rtl="0">
                        <a:lnSpc>
                          <a:spcPct val="100000"/>
                        </a:lnSpc>
                        <a:spcBef>
                          <a:spcPts val="0"/>
                        </a:spcBef>
                        <a:spcAft>
                          <a:spcPts val="0"/>
                        </a:spcAft>
                        <a:buClr>
                          <a:schemeClr val="dk1"/>
                        </a:buClr>
                        <a:buSzPts val="1800"/>
                        <a:buFont typeface="Arial"/>
                        <a:buNone/>
                      </a:pPr>
                      <a:r>
                        <a:rPr lang="en-US" sz="1800" b="1" u="none" strike="noStrike" cap="none" dirty="0">
                          <a:solidFill>
                            <a:schemeClr val="bg1"/>
                          </a:solidFill>
                          <a:latin typeface="Telegraf" panose="00000500000000000000" pitchFamily="50" charset="0"/>
                          <a:sym typeface="Arial"/>
                        </a:rPr>
                        <a:t>Research Papers</a:t>
                      </a:r>
                      <a:endParaRPr sz="1800" u="none" strike="noStrike" cap="none" dirty="0">
                        <a:solidFill>
                          <a:schemeClr val="bg1"/>
                        </a:solidFill>
                        <a:latin typeface="Telegraf" panose="00000500000000000000" pitchFamily="50" charset="0"/>
                      </a:endParaRPr>
                    </a:p>
                    <a:p>
                      <a:pPr marL="0" marR="0" lvl="0" indent="0" algn="ctr"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a:solidFill>
                            <a:schemeClr val="bg1"/>
                          </a:solidFill>
                          <a:latin typeface="Telegraf" panose="00000500000000000000" pitchFamily="50" charset="0"/>
                        </a:rPr>
                        <a:t>Projects </a:t>
                      </a:r>
                      <a:endParaRPr sz="1200" u="sng">
                        <a:solidFill>
                          <a:schemeClr val="bg1"/>
                        </a:solidFill>
                        <a:latin typeface="Telegraf" panose="00000500000000000000" pitchFamily="50" charset="0"/>
                      </a:endParaRPr>
                    </a:p>
                    <a:p>
                      <a:pPr marL="0" marR="0" lvl="0" indent="0" algn="ctr" rtl="0">
                        <a:spcBef>
                          <a:spcPts val="0"/>
                        </a:spcBef>
                        <a:spcAft>
                          <a:spcPts val="0"/>
                        </a:spcAft>
                        <a:buNone/>
                      </a:pPr>
                      <a:endParaRPr sz="1800">
                        <a:solidFill>
                          <a:schemeClr val="bg1"/>
                        </a:solidFill>
                        <a:latin typeface="Telegraf" panose="00000500000000000000" pitchFamily="50" charset="0"/>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u="none" strike="noStrike">
                          <a:solidFill>
                            <a:schemeClr val="bg1"/>
                          </a:solidFill>
                          <a:latin typeface="Telegraf" panose="00000500000000000000" pitchFamily="50" charset="0"/>
                        </a:rPr>
                        <a:t>Workshops</a:t>
                      </a:r>
                      <a:endParaRPr>
                        <a:solidFill>
                          <a:schemeClr val="bg1"/>
                        </a:solidFill>
                        <a:latin typeface="Telegraf" panose="00000500000000000000" pitchFamily="50" charset="0"/>
                      </a:endParaRPr>
                    </a:p>
                    <a:p>
                      <a:pPr marL="0" marR="0" lvl="0" indent="0" algn="ctr" rtl="0">
                        <a:spcBef>
                          <a:spcPts val="0"/>
                        </a:spcBef>
                        <a:spcAft>
                          <a:spcPts val="0"/>
                        </a:spcAft>
                        <a:buNone/>
                      </a:pPr>
                      <a:endParaRPr sz="1800">
                        <a:solidFill>
                          <a:schemeClr val="bg1"/>
                        </a:solidFill>
                        <a:latin typeface="Telegraf" panose="00000500000000000000" pitchFamily="50" charset="0"/>
                      </a:endParaRPr>
                    </a:p>
                  </a:txBody>
                  <a:tcPr marL="91450" marR="91450" marT="45725" marB="45725" anchor="ctr"/>
                </a:tc>
                <a:extLst>
                  <a:ext uri="{0D108BD9-81ED-4DB2-BD59-A6C34878D82A}">
                    <a16:rowId xmlns:a16="http://schemas.microsoft.com/office/drawing/2014/main" val="10000"/>
                  </a:ext>
                </a:extLst>
              </a:tr>
              <a:tr h="3944582">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dirty="0">
                          <a:solidFill>
                            <a:schemeClr val="bg1"/>
                          </a:solidFill>
                          <a:latin typeface="Telegraf" panose="00000500000000000000" pitchFamily="50" charset="0"/>
                          <a:sym typeface="Arial"/>
                        </a:rPr>
                        <a:t>Discussing about the newest AI trends in the industry</a:t>
                      </a:r>
                      <a:br>
                        <a:rPr lang="en-US" sz="1800" u="none" strike="noStrike" cap="none" dirty="0">
                          <a:solidFill>
                            <a:schemeClr val="bg1"/>
                          </a:solidFill>
                          <a:latin typeface="Telegraf" panose="00000500000000000000" pitchFamily="50" charset="0"/>
                          <a:sym typeface="Arial"/>
                        </a:rPr>
                      </a:br>
                      <a:r>
                        <a:rPr lang="en-US" sz="1800" u="none" strike="noStrike" cap="none" dirty="0">
                          <a:solidFill>
                            <a:schemeClr val="bg1"/>
                          </a:solidFill>
                          <a:latin typeface="Telegraf" panose="00000500000000000000" pitchFamily="50" charset="0"/>
                          <a:sym typeface="Arial"/>
                        </a:rPr>
                        <a:t>learning and discovering new techniques for AI (libraries, implementations)</a:t>
                      </a:r>
                      <a:br>
                        <a:rPr lang="en-US" sz="1800" u="none" strike="noStrike" cap="none" dirty="0">
                          <a:solidFill>
                            <a:schemeClr val="bg1"/>
                          </a:solidFill>
                          <a:latin typeface="Telegraf" panose="00000500000000000000" pitchFamily="50" charset="0"/>
                          <a:sym typeface="Arial"/>
                        </a:rPr>
                      </a:br>
                      <a:br>
                        <a:rPr lang="en-US" sz="1800" u="none" strike="noStrike" cap="none" dirty="0">
                          <a:solidFill>
                            <a:schemeClr val="bg1"/>
                          </a:solidFill>
                          <a:latin typeface="Telegraf" panose="00000500000000000000" pitchFamily="50" charset="0"/>
                          <a:sym typeface="Arial"/>
                        </a:rPr>
                      </a:br>
                      <a:r>
                        <a:rPr lang="en-US" sz="1800" u="none" strike="noStrike" cap="none" dirty="0">
                          <a:solidFill>
                            <a:schemeClr val="bg1"/>
                          </a:solidFill>
                          <a:latin typeface="Telegraf" panose="00000500000000000000" pitchFamily="50" charset="0"/>
                          <a:sym typeface="Arial"/>
                        </a:rPr>
                        <a:t>Creating use case based models for different purposes discussed and studying effectiveness of the model. (</a:t>
                      </a:r>
                      <a:r>
                        <a:rPr lang="en-US" sz="1800" u="none" strike="noStrike" cap="none" dirty="0" err="1">
                          <a:solidFill>
                            <a:schemeClr val="bg1"/>
                          </a:solidFill>
                          <a:latin typeface="Telegraf" panose="00000500000000000000" pitchFamily="50" charset="0"/>
                          <a:sym typeface="Arial"/>
                        </a:rPr>
                        <a:t>Eg</a:t>
                      </a:r>
                      <a:r>
                        <a:rPr lang="en-US" sz="1800" u="none" strike="noStrike" cap="none" dirty="0">
                          <a:solidFill>
                            <a:schemeClr val="bg1"/>
                          </a:solidFill>
                          <a:latin typeface="Telegraf" panose="00000500000000000000" pitchFamily="50" charset="0"/>
                          <a:sym typeface="Arial"/>
                        </a:rPr>
                        <a:t>: modeling traffic flow and trying to improve the efficiency of the same)</a:t>
                      </a:r>
                      <a:br>
                        <a:rPr lang="en-US" sz="1800" u="none" strike="noStrike" cap="none" dirty="0">
                          <a:solidFill>
                            <a:schemeClr val="bg1"/>
                          </a:solidFill>
                          <a:latin typeface="Telegraf" panose="00000500000000000000" pitchFamily="50" charset="0"/>
                          <a:sym typeface="Arial"/>
                        </a:rPr>
                      </a:br>
                      <a:br>
                        <a:rPr lang="en-US" sz="1800" u="none" strike="noStrike" cap="none" dirty="0">
                          <a:solidFill>
                            <a:schemeClr val="bg1"/>
                          </a:solidFill>
                          <a:latin typeface="Telegraf" panose="00000500000000000000" pitchFamily="50" charset="0"/>
                          <a:sym typeface="Arial"/>
                        </a:rPr>
                      </a:br>
                      <a:endParaRPr sz="1800" dirty="0">
                        <a:solidFill>
                          <a:schemeClr val="bg1"/>
                        </a:solidFill>
                        <a:latin typeface="Telegraf" panose="00000500000000000000" pitchFamily="50" charset="0"/>
                      </a:endParaRPr>
                    </a:p>
                    <a:p>
                      <a:pPr marL="0" marR="0" lvl="0" indent="0" algn="l"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tc>
                <a:tc>
                  <a:txBody>
                    <a:bodyPr/>
                    <a:lstStyle/>
                    <a:p>
                      <a:pPr marL="457200" marR="0" lvl="0" indent="0" algn="l" rtl="0">
                        <a:lnSpc>
                          <a:spcPct val="150000"/>
                        </a:lnSpc>
                        <a:spcBef>
                          <a:spcPts val="0"/>
                        </a:spcBef>
                        <a:spcAft>
                          <a:spcPts val="0"/>
                        </a:spcAft>
                        <a:buNone/>
                      </a:pPr>
                      <a:r>
                        <a:rPr lang="en-US" sz="1800" dirty="0">
                          <a:solidFill>
                            <a:schemeClr val="bg1"/>
                          </a:solidFill>
                          <a:latin typeface="Telegraf" panose="00000500000000000000" pitchFamily="50" charset="0"/>
                        </a:rPr>
                        <a:t>A.I Data Security Project</a:t>
                      </a:r>
                      <a:endParaRPr sz="1800" dirty="0">
                        <a:solidFill>
                          <a:schemeClr val="bg1"/>
                        </a:solidFill>
                        <a:latin typeface="Telegraf" panose="00000500000000000000" pitchFamily="50" charset="0"/>
                      </a:endParaRPr>
                    </a:p>
                    <a:p>
                      <a:pPr marL="457200" marR="0" lvl="0" indent="0" algn="l" rtl="0">
                        <a:lnSpc>
                          <a:spcPct val="150000"/>
                        </a:lnSpc>
                        <a:spcBef>
                          <a:spcPts val="0"/>
                        </a:spcBef>
                        <a:spcAft>
                          <a:spcPts val="0"/>
                        </a:spcAft>
                        <a:buNone/>
                      </a:pPr>
                      <a:r>
                        <a:rPr lang="en-US" sz="1800" dirty="0">
                          <a:solidFill>
                            <a:schemeClr val="bg1"/>
                          </a:solidFill>
                          <a:latin typeface="Telegraf" panose="00000500000000000000" pitchFamily="50" charset="0"/>
                        </a:rPr>
                        <a:t>A.I Image Processing Project</a:t>
                      </a:r>
                      <a:endParaRPr sz="1800" dirty="0">
                        <a:solidFill>
                          <a:schemeClr val="bg1"/>
                        </a:solidFill>
                        <a:latin typeface="Telegraf" panose="00000500000000000000" pitchFamily="50" charset="0"/>
                      </a:endParaRPr>
                    </a:p>
                    <a:p>
                      <a:pPr marL="457200" marR="0" lvl="0" indent="0" algn="l" rtl="0">
                        <a:lnSpc>
                          <a:spcPct val="150000"/>
                        </a:lnSpc>
                        <a:spcBef>
                          <a:spcPts val="0"/>
                        </a:spcBef>
                        <a:spcAft>
                          <a:spcPts val="0"/>
                        </a:spcAft>
                        <a:buNone/>
                      </a:pPr>
                      <a:r>
                        <a:rPr lang="en-US" sz="1800" dirty="0">
                          <a:solidFill>
                            <a:schemeClr val="bg1"/>
                          </a:solidFill>
                          <a:latin typeface="Telegraf" panose="00000500000000000000" pitchFamily="50" charset="0"/>
                        </a:rPr>
                        <a:t>A.I-based Automated IDS</a:t>
                      </a:r>
                      <a:endParaRPr sz="1800" dirty="0">
                        <a:solidFill>
                          <a:schemeClr val="bg1"/>
                        </a:solidFill>
                        <a:latin typeface="Telegraf" panose="00000500000000000000" pitchFamily="50" charset="0"/>
                        <a:sym typeface="Calibri"/>
                      </a:endParaRPr>
                    </a:p>
                    <a:p>
                      <a:pPr marL="0" marR="0" lvl="0" indent="0" algn="l"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tc>
                <a:tc>
                  <a:txBody>
                    <a:bodyPr/>
                    <a:lstStyle/>
                    <a:p>
                      <a:pPr marL="0" marR="0" lvl="0" indent="0" algn="l" rtl="0">
                        <a:spcBef>
                          <a:spcPts val="0"/>
                        </a:spcBef>
                        <a:spcAft>
                          <a:spcPts val="0"/>
                        </a:spcAft>
                        <a:buNone/>
                      </a:pPr>
                      <a:r>
                        <a:rPr lang="en-US" sz="1800" u="none" dirty="0">
                          <a:solidFill>
                            <a:schemeClr val="bg1"/>
                          </a:solidFill>
                          <a:latin typeface="Telegraf" panose="00000500000000000000" pitchFamily="50" charset="0"/>
                        </a:rPr>
                        <a:t>W</a:t>
                      </a:r>
                      <a:r>
                        <a:rPr lang="en-US" sz="1800" u="none" strike="noStrike" dirty="0">
                          <a:solidFill>
                            <a:schemeClr val="bg1"/>
                          </a:solidFill>
                          <a:latin typeface="Telegraf" panose="00000500000000000000" pitchFamily="50" charset="0"/>
                        </a:rPr>
                        <a:t>hat is </a:t>
                      </a:r>
                      <a:r>
                        <a:rPr lang="en-US" sz="1800" u="none" strike="noStrike" dirty="0" err="1">
                          <a:solidFill>
                            <a:schemeClr val="bg1"/>
                          </a:solidFill>
                          <a:latin typeface="Telegraf" panose="00000500000000000000" pitchFamily="50" charset="0"/>
                        </a:rPr>
                        <a:t>AI:Workshop</a:t>
                      </a:r>
                      <a:endParaRPr sz="1800" u="none" strike="noStrike" dirty="0">
                        <a:solidFill>
                          <a:schemeClr val="bg1"/>
                        </a:solidFill>
                        <a:latin typeface="Telegraf" panose="00000500000000000000" pitchFamily="50" charset="0"/>
                      </a:endParaRPr>
                    </a:p>
                    <a:p>
                      <a:pPr marL="0" marR="0" lvl="0" indent="0" algn="l" rtl="0">
                        <a:spcBef>
                          <a:spcPts val="0"/>
                        </a:spcBef>
                        <a:spcAft>
                          <a:spcPts val="0"/>
                        </a:spcAft>
                        <a:buNone/>
                      </a:pPr>
                      <a:endParaRPr sz="1800" u="none" strike="noStrike" dirty="0">
                        <a:solidFill>
                          <a:schemeClr val="bg1"/>
                        </a:solidFill>
                        <a:latin typeface="Telegraf" panose="00000500000000000000" pitchFamily="50" charset="0"/>
                      </a:endParaRPr>
                    </a:p>
                    <a:p>
                      <a:pPr marL="0" marR="0" lvl="0" indent="0" algn="l" rtl="0">
                        <a:spcBef>
                          <a:spcPts val="0"/>
                        </a:spcBef>
                        <a:spcAft>
                          <a:spcPts val="0"/>
                        </a:spcAft>
                        <a:buNone/>
                      </a:pPr>
                      <a:r>
                        <a:rPr lang="en-US" sz="1800" u="none" strike="noStrike" dirty="0">
                          <a:solidFill>
                            <a:schemeClr val="bg1"/>
                          </a:solidFill>
                          <a:latin typeface="Telegraf" panose="00000500000000000000" pitchFamily="50" charset="0"/>
                        </a:rPr>
                        <a:t>Implementation of AI through python</a:t>
                      </a:r>
                      <a:endParaRPr dirty="0">
                        <a:solidFill>
                          <a:schemeClr val="bg1"/>
                        </a:solidFill>
                        <a:latin typeface="Telegraf" panose="00000500000000000000" pitchFamily="50" charset="0"/>
                      </a:endParaRPr>
                    </a:p>
                    <a:p>
                      <a:pPr marL="0" marR="0" lvl="0" indent="0" algn="l"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271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36BF06-5112-A2A8-9662-3AFDA6805C0D}"/>
              </a:ext>
            </a:extLst>
          </p:cNvPr>
          <p:cNvSpPr/>
          <p:nvPr/>
        </p:nvSpPr>
        <p:spPr>
          <a:xfrm rot="16200000">
            <a:off x="-2150786" y="3013501"/>
            <a:ext cx="6361037" cy="830997"/>
          </a:xfrm>
          <a:prstGeom prst="rect">
            <a:avLst/>
          </a:prstGeom>
          <a:noFill/>
        </p:spPr>
        <p:txBody>
          <a:bodyPr wrap="none" lIns="91440" tIns="45720" rIns="91440" bIns="45720">
            <a:spAutoFit/>
          </a:bodyPr>
          <a:lstStyle/>
          <a:p>
            <a:pPr algn="ctr"/>
            <a:r>
              <a:rPr lang="en-US" sz="4800" b="0" cap="none" spc="0" dirty="0">
                <a:ln w="0"/>
                <a:solidFill>
                  <a:schemeClr val="bg1"/>
                </a:solidFill>
                <a:latin typeface="Telegraf" panose="00000500000000000000" pitchFamily="50" charset="0"/>
              </a:rPr>
              <a:t>GOALS OF THE CLUB</a:t>
            </a:r>
          </a:p>
        </p:txBody>
      </p:sp>
      <p:sp>
        <p:nvSpPr>
          <p:cNvPr id="2" name="Google Shape;188;p18">
            <a:extLst>
              <a:ext uri="{FF2B5EF4-FFF2-40B4-BE49-F238E27FC236}">
                <a16:creationId xmlns:a16="http://schemas.microsoft.com/office/drawing/2014/main" id="{E07D6BDD-57B2-E02F-11FC-31C439FC36F3}"/>
              </a:ext>
            </a:extLst>
          </p:cNvPr>
          <p:cNvSpPr txBox="1">
            <a:spLocks/>
          </p:cNvSpPr>
          <p:nvPr/>
        </p:nvSpPr>
        <p:spPr>
          <a:xfrm>
            <a:off x="2710398" y="987585"/>
            <a:ext cx="8421688" cy="1325563"/>
          </a:xfrm>
          <a:prstGeom prst="rect">
            <a:avLst/>
          </a:prstGeom>
          <a:noFill/>
          <a:ln>
            <a:noFill/>
          </a:ln>
        </p:spPr>
        <p:txBody>
          <a:bodyPr spcFirstLastPara="1" wrap="square" lIns="91425" tIns="45700" rIns="91425" bIns="45700" anchor="ctr" anchorCtr="0">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buClr>
                <a:schemeClr val="dk1"/>
              </a:buClr>
              <a:buSzPct val="100000"/>
              <a:buFont typeface="Arial"/>
              <a:buNone/>
            </a:pPr>
            <a:br>
              <a:rPr lang="en-US" sz="2400" dirty="0">
                <a:solidFill>
                  <a:schemeClr val="bg1"/>
                </a:solidFill>
                <a:latin typeface="Telegraf" panose="00000500000000000000" pitchFamily="50" charset="0"/>
              </a:rPr>
            </a:br>
            <a:r>
              <a:rPr lang="en-US" sz="3100" b="1" dirty="0">
                <a:solidFill>
                  <a:schemeClr val="bg1"/>
                </a:solidFill>
                <a:latin typeface="Telegraf" panose="00000500000000000000" pitchFamily="50" charset="0"/>
              </a:rPr>
              <a:t>WEB DEVELOPMENT</a:t>
            </a:r>
            <a:br>
              <a:rPr lang="en-US" sz="2400" b="1" dirty="0">
                <a:solidFill>
                  <a:schemeClr val="bg1"/>
                </a:solidFill>
                <a:latin typeface="Telegraf" panose="00000500000000000000" pitchFamily="50" charset="0"/>
              </a:rPr>
            </a:br>
            <a:endParaRPr lang="en-US" sz="2400" dirty="0">
              <a:solidFill>
                <a:schemeClr val="bg1"/>
              </a:solidFill>
              <a:latin typeface="Telegraf" panose="00000500000000000000" pitchFamily="50" charset="0"/>
              <a:ea typeface="Calibri"/>
              <a:cs typeface="Calibri"/>
              <a:sym typeface="Calibri"/>
            </a:endParaRPr>
          </a:p>
        </p:txBody>
      </p:sp>
      <p:graphicFrame>
        <p:nvGraphicFramePr>
          <p:cNvPr id="6" name="Table 5">
            <a:extLst>
              <a:ext uri="{FF2B5EF4-FFF2-40B4-BE49-F238E27FC236}">
                <a16:creationId xmlns:a16="http://schemas.microsoft.com/office/drawing/2014/main" id="{8E12014D-5075-5D25-7E37-52A299AEE092}"/>
              </a:ext>
            </a:extLst>
          </p:cNvPr>
          <p:cNvGraphicFramePr>
            <a:graphicFrameLocks noGrp="1"/>
          </p:cNvGraphicFramePr>
          <p:nvPr/>
        </p:nvGraphicFramePr>
        <p:xfrm>
          <a:off x="-190500" y="3855720"/>
          <a:ext cx="208280" cy="365760"/>
        </p:xfrm>
        <a:graphic>
          <a:graphicData uri="http://schemas.openxmlformats.org/drawingml/2006/table">
            <a:tbl>
              <a:tblPr/>
              <a:tblGrid>
                <a:gridCol w="208280">
                  <a:extLst>
                    <a:ext uri="{9D8B030D-6E8A-4147-A177-3AD203B41FA5}">
                      <a16:colId xmlns:a16="http://schemas.microsoft.com/office/drawing/2014/main" val="868400078"/>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650089780"/>
                  </a:ext>
                </a:extLst>
              </a:tr>
            </a:tbl>
          </a:graphicData>
        </a:graphic>
      </p:graphicFrame>
      <p:graphicFrame>
        <p:nvGraphicFramePr>
          <p:cNvPr id="4" name="Google Shape;206;p20">
            <a:extLst>
              <a:ext uri="{FF2B5EF4-FFF2-40B4-BE49-F238E27FC236}">
                <a16:creationId xmlns:a16="http://schemas.microsoft.com/office/drawing/2014/main" id="{D14A161E-8FE4-37E4-A030-F546B0B1B5B5}"/>
              </a:ext>
            </a:extLst>
          </p:cNvPr>
          <p:cNvGraphicFramePr/>
          <p:nvPr>
            <p:extLst>
              <p:ext uri="{D42A27DB-BD31-4B8C-83A1-F6EECF244321}">
                <p14:modId xmlns:p14="http://schemas.microsoft.com/office/powerpoint/2010/main" val="725638705"/>
              </p:ext>
            </p:extLst>
          </p:nvPr>
        </p:nvGraphicFramePr>
        <p:xfrm>
          <a:off x="1445230" y="2011660"/>
          <a:ext cx="10635249" cy="4367768"/>
        </p:xfrm>
        <a:graphic>
          <a:graphicData uri="http://schemas.openxmlformats.org/drawingml/2006/table">
            <a:tbl>
              <a:tblPr firstRow="1" bandRow="1">
                <a:tableStyleId>{616DA210-FB5B-4158-B5E0-FEB733F419BA}</a:tableStyleId>
              </a:tblPr>
              <a:tblGrid>
                <a:gridCol w="4216430">
                  <a:extLst>
                    <a:ext uri="{9D8B030D-6E8A-4147-A177-3AD203B41FA5}">
                      <a16:colId xmlns:a16="http://schemas.microsoft.com/office/drawing/2014/main" val="20000"/>
                    </a:ext>
                  </a:extLst>
                </a:gridCol>
                <a:gridCol w="3078480">
                  <a:extLst>
                    <a:ext uri="{9D8B030D-6E8A-4147-A177-3AD203B41FA5}">
                      <a16:colId xmlns:a16="http://schemas.microsoft.com/office/drawing/2014/main" val="20001"/>
                    </a:ext>
                  </a:extLst>
                </a:gridCol>
                <a:gridCol w="3340339">
                  <a:extLst>
                    <a:ext uri="{9D8B030D-6E8A-4147-A177-3AD203B41FA5}">
                      <a16:colId xmlns:a16="http://schemas.microsoft.com/office/drawing/2014/main" val="20002"/>
                    </a:ext>
                  </a:extLst>
                </a:gridCol>
              </a:tblGrid>
              <a:tr h="710158">
                <a:tc>
                  <a:txBody>
                    <a:bodyPr/>
                    <a:lstStyle/>
                    <a:p>
                      <a:pPr marL="0" marR="0" lvl="0" indent="0" algn="ctr" rtl="0">
                        <a:lnSpc>
                          <a:spcPct val="100000"/>
                        </a:lnSpc>
                        <a:spcBef>
                          <a:spcPts val="0"/>
                        </a:spcBef>
                        <a:spcAft>
                          <a:spcPts val="0"/>
                        </a:spcAft>
                        <a:buClr>
                          <a:schemeClr val="dk1"/>
                        </a:buClr>
                        <a:buSzPts val="1800"/>
                        <a:buFont typeface="Arial"/>
                        <a:buNone/>
                      </a:pPr>
                      <a:r>
                        <a:rPr lang="en-US" sz="1800" b="1" u="none" strike="noStrike" cap="none" dirty="0">
                          <a:solidFill>
                            <a:schemeClr val="bg1"/>
                          </a:solidFill>
                          <a:latin typeface="Telegraf" panose="00000500000000000000" pitchFamily="50" charset="0"/>
                          <a:sym typeface="Arial"/>
                        </a:rPr>
                        <a:t>Research Papers</a:t>
                      </a:r>
                      <a:endParaRPr sz="1800" dirty="0">
                        <a:solidFill>
                          <a:schemeClr val="bg1"/>
                        </a:solidFill>
                        <a:latin typeface="Telegraf" panose="00000500000000000000" pitchFamily="50" charset="0"/>
                      </a:endParaRPr>
                    </a:p>
                    <a:p>
                      <a:pPr marL="0" marR="0" lvl="0" indent="0" algn="ctr"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a:solidFill>
                            <a:schemeClr val="bg1"/>
                          </a:solidFill>
                          <a:latin typeface="Telegraf" panose="00000500000000000000" pitchFamily="50" charset="0"/>
                        </a:rPr>
                        <a:t>Projects </a:t>
                      </a:r>
                      <a:endParaRPr sz="1200" u="sng">
                        <a:solidFill>
                          <a:schemeClr val="bg1"/>
                        </a:solidFill>
                        <a:latin typeface="Telegraf" panose="00000500000000000000" pitchFamily="50" charset="0"/>
                      </a:endParaRPr>
                    </a:p>
                    <a:p>
                      <a:pPr marL="0" marR="0" lvl="0" indent="0" algn="ctr" rtl="0">
                        <a:spcBef>
                          <a:spcPts val="0"/>
                        </a:spcBef>
                        <a:spcAft>
                          <a:spcPts val="0"/>
                        </a:spcAft>
                        <a:buNone/>
                      </a:pPr>
                      <a:endParaRPr sz="1800">
                        <a:solidFill>
                          <a:schemeClr val="bg1"/>
                        </a:solidFill>
                        <a:latin typeface="Telegraf" panose="00000500000000000000" pitchFamily="50" charset="0"/>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1" u="none" strike="noStrike">
                          <a:solidFill>
                            <a:schemeClr val="bg1"/>
                          </a:solidFill>
                          <a:latin typeface="Telegraf" panose="00000500000000000000" pitchFamily="50" charset="0"/>
                        </a:rPr>
                        <a:t>Workshops</a:t>
                      </a:r>
                      <a:endParaRPr>
                        <a:solidFill>
                          <a:schemeClr val="bg1"/>
                        </a:solidFill>
                        <a:latin typeface="Telegraf" panose="00000500000000000000" pitchFamily="50" charset="0"/>
                      </a:endParaRPr>
                    </a:p>
                    <a:p>
                      <a:pPr marL="0" marR="0" lvl="0" indent="0" algn="ctr" rtl="0">
                        <a:spcBef>
                          <a:spcPts val="0"/>
                        </a:spcBef>
                        <a:spcAft>
                          <a:spcPts val="0"/>
                        </a:spcAft>
                        <a:buNone/>
                      </a:pPr>
                      <a:endParaRPr sz="1800">
                        <a:solidFill>
                          <a:schemeClr val="bg1"/>
                        </a:solidFill>
                        <a:latin typeface="Telegraf" panose="00000500000000000000" pitchFamily="50" charset="0"/>
                      </a:endParaRPr>
                    </a:p>
                  </a:txBody>
                  <a:tcPr marL="91450" marR="91450" marT="45725" marB="45725" anchor="ctr"/>
                </a:tc>
                <a:extLst>
                  <a:ext uri="{0D108BD9-81ED-4DB2-BD59-A6C34878D82A}">
                    <a16:rowId xmlns:a16="http://schemas.microsoft.com/office/drawing/2014/main" val="10000"/>
                  </a:ext>
                </a:extLst>
              </a:tr>
              <a:tr h="3413348">
                <a:tc>
                  <a:txBody>
                    <a:bodyPr/>
                    <a:lstStyle/>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Learning the newest frameworks used in the industry.</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Experimenting new design languages</a:t>
                      </a:r>
                      <a:endParaRPr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 </a:t>
                      </a:r>
                      <a:endParaRPr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Creating templates for future websites.</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Working on increments to The Eye’s official Website</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Studying database design and different implementations</a:t>
                      </a:r>
                      <a:endParaRPr sz="1800" dirty="0">
                        <a:solidFill>
                          <a:schemeClr val="bg1"/>
                        </a:solidFill>
                        <a:latin typeface="Telegraf" panose="00000500000000000000" pitchFamily="50" charset="0"/>
                      </a:endParaRPr>
                    </a:p>
                  </a:txBody>
                  <a:tcPr marL="91450" marR="91450" marT="45725" marB="45725"/>
                </a:tc>
                <a:tc>
                  <a:txBody>
                    <a:bodyPr/>
                    <a:lstStyle/>
                    <a:p>
                      <a:pPr marL="457200" marR="0" lvl="0" indent="0" algn="l" rtl="0">
                        <a:lnSpc>
                          <a:spcPct val="150000"/>
                        </a:lnSpc>
                        <a:spcBef>
                          <a:spcPts val="0"/>
                        </a:spcBef>
                        <a:spcAft>
                          <a:spcPts val="0"/>
                        </a:spcAft>
                        <a:buNone/>
                      </a:pPr>
                      <a:r>
                        <a:rPr lang="en-US" sz="1800" dirty="0">
                          <a:solidFill>
                            <a:schemeClr val="bg1"/>
                          </a:solidFill>
                          <a:latin typeface="Telegraf" panose="00000500000000000000" pitchFamily="50" charset="0"/>
                        </a:rPr>
                        <a:t>Website Redesign Project</a:t>
                      </a:r>
                      <a:endParaRPr lang="en-IN" sz="1800" dirty="0">
                        <a:solidFill>
                          <a:schemeClr val="bg1"/>
                        </a:solidFill>
                        <a:latin typeface="Telegraf" panose="00000500000000000000" pitchFamily="50" charset="0"/>
                      </a:endParaRPr>
                    </a:p>
                    <a:p>
                      <a:pPr marL="457200" marR="0" lvl="0" indent="0" algn="l" rtl="0">
                        <a:lnSpc>
                          <a:spcPct val="150000"/>
                        </a:lnSpc>
                        <a:spcBef>
                          <a:spcPts val="0"/>
                        </a:spcBef>
                        <a:spcAft>
                          <a:spcPts val="0"/>
                        </a:spcAft>
                        <a:buNone/>
                      </a:pPr>
                      <a:r>
                        <a:rPr lang="en-IN" sz="1800" dirty="0">
                          <a:solidFill>
                            <a:schemeClr val="bg1"/>
                          </a:solidFill>
                          <a:latin typeface="Telegraf" panose="00000500000000000000" pitchFamily="50" charset="0"/>
                        </a:rPr>
                        <a:t>Internal Website Project</a:t>
                      </a:r>
                      <a:endParaRPr lang="en-IN" sz="1800" dirty="0">
                        <a:solidFill>
                          <a:schemeClr val="bg1"/>
                        </a:solidFill>
                        <a:latin typeface="Telegraf" panose="00000500000000000000" pitchFamily="50" charset="0"/>
                        <a:sym typeface="Calibri"/>
                      </a:endParaRPr>
                    </a:p>
                    <a:p>
                      <a:pPr marL="0" marR="0" lvl="0" indent="0" algn="l" rtl="0">
                        <a:spcBef>
                          <a:spcPts val="0"/>
                        </a:spcBef>
                        <a:spcAft>
                          <a:spcPts val="0"/>
                        </a:spcAft>
                        <a:buNone/>
                      </a:pPr>
                      <a:endParaRPr sz="1800" dirty="0">
                        <a:solidFill>
                          <a:schemeClr val="bg1"/>
                        </a:solidFill>
                        <a:latin typeface="Telegraf" panose="00000500000000000000" pitchFamily="50" charset="0"/>
                      </a:endParaRPr>
                    </a:p>
                  </a:txBody>
                  <a:tcPr marL="91450" marR="91450" marT="45725" marB="45725"/>
                </a:tc>
                <a:tc>
                  <a:txBody>
                    <a:bodyPr/>
                    <a:lstStyle/>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Framework based Workshop</a:t>
                      </a:r>
                      <a:endParaRPr dirty="0">
                        <a:solidFill>
                          <a:schemeClr val="bg1"/>
                        </a:solidFill>
                        <a:latin typeface="Telegraf" panose="00000500000000000000" pitchFamily="50" charset="0"/>
                      </a:endParaRPr>
                    </a:p>
                    <a:p>
                      <a:pPr marL="0" marR="0" lvl="0" indent="0" algn="l" rtl="0">
                        <a:spcBef>
                          <a:spcPts val="0"/>
                        </a:spcBef>
                        <a:spcAft>
                          <a:spcPts val="0"/>
                        </a:spcAft>
                        <a:buClr>
                          <a:schemeClr val="dk1"/>
                        </a:buClr>
                        <a:buSzPts val="1800"/>
                        <a:buFont typeface="Arial"/>
                        <a:buNone/>
                      </a:pPr>
                      <a:endParaRPr sz="1800" b="0" u="none" strike="noStrike" dirty="0">
                        <a:solidFill>
                          <a:schemeClr val="bg1"/>
                        </a:solidFill>
                        <a:latin typeface="Telegraf" panose="00000500000000000000" pitchFamily="50" charset="0"/>
                      </a:endParaRPr>
                    </a:p>
                    <a:p>
                      <a:pPr marL="0" marR="0" lvl="0" indent="0" algn="l" rtl="0">
                        <a:spcBef>
                          <a:spcPts val="0"/>
                        </a:spcBef>
                        <a:spcAft>
                          <a:spcPts val="0"/>
                        </a:spcAft>
                        <a:buClr>
                          <a:srgbClr val="000000"/>
                        </a:buClr>
                        <a:buSzPts val="1800"/>
                        <a:buFont typeface="Arial"/>
                        <a:buNone/>
                      </a:pPr>
                      <a:r>
                        <a:rPr lang="en-US" sz="1800" b="0" u="none" strike="noStrike" dirty="0">
                          <a:solidFill>
                            <a:schemeClr val="bg1"/>
                          </a:solidFill>
                          <a:latin typeface="Telegraf" panose="00000500000000000000" pitchFamily="50" charset="0"/>
                        </a:rPr>
                        <a:t>UI/UX Workshop</a:t>
                      </a:r>
                      <a:endParaRPr sz="1800" b="0" dirty="0">
                        <a:solidFill>
                          <a:schemeClr val="bg1"/>
                        </a:solidFill>
                        <a:latin typeface="Telegraf" panose="00000500000000000000" pitchFamily="50" charset="0"/>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5977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C1394D-CBC7-5A24-9183-ED7DF9266681}"/>
              </a:ext>
            </a:extLst>
          </p:cNvPr>
          <p:cNvSpPr/>
          <p:nvPr/>
        </p:nvSpPr>
        <p:spPr>
          <a:xfrm>
            <a:off x="3006051" y="2967335"/>
            <a:ext cx="6179897" cy="923330"/>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OFFICE BEARERS</a:t>
            </a:r>
          </a:p>
        </p:txBody>
      </p:sp>
    </p:spTree>
    <p:extLst>
      <p:ext uri="{BB962C8B-B14F-4D97-AF65-F5344CB8AC3E}">
        <p14:creationId xmlns:p14="http://schemas.microsoft.com/office/powerpoint/2010/main" val="6377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C1AF77-BB37-2AC9-BFF6-B1DDC60CB8C8}"/>
              </a:ext>
            </a:extLst>
          </p:cNvPr>
          <p:cNvPicPr>
            <a:picLocks noChangeAspect="1"/>
          </p:cNvPicPr>
          <p:nvPr/>
        </p:nvPicPr>
        <p:blipFill rotWithShape="1">
          <a:blip r:embed="rId4">
            <a:extLst>
              <a:ext uri="{28A0092B-C50C-407E-A947-70E740481C1C}">
                <a14:useLocalDpi xmlns:a14="http://schemas.microsoft.com/office/drawing/2010/main" val="0"/>
              </a:ext>
            </a:extLst>
          </a:blip>
          <a:srcRect t="16839" r="52812"/>
          <a:stretch/>
        </p:blipFill>
        <p:spPr>
          <a:xfrm>
            <a:off x="-23595" y="3139440"/>
            <a:ext cx="3751113" cy="3718560"/>
          </a:xfrm>
          <a:prstGeom prst="rect">
            <a:avLst/>
          </a:prstGeom>
        </p:spPr>
      </p:pic>
      <p:sp>
        <p:nvSpPr>
          <p:cNvPr id="3" name="TextBox 2">
            <a:extLst>
              <a:ext uri="{FF2B5EF4-FFF2-40B4-BE49-F238E27FC236}">
                <a16:creationId xmlns:a16="http://schemas.microsoft.com/office/drawing/2014/main" id="{F7FE397E-1ADA-4D6B-6B45-6D32ED296D81}"/>
              </a:ext>
            </a:extLst>
          </p:cNvPr>
          <p:cNvSpPr txBox="1"/>
          <p:nvPr/>
        </p:nvSpPr>
        <p:spPr>
          <a:xfrm>
            <a:off x="1336281" y="1500481"/>
            <a:ext cx="5572280" cy="707886"/>
          </a:xfrm>
          <a:prstGeom prst="rect">
            <a:avLst/>
          </a:prstGeom>
          <a:noFill/>
        </p:spPr>
        <p:txBody>
          <a:bodyPr wrap="square">
            <a:spAutoFit/>
          </a:bodyPr>
          <a:lstStyle/>
          <a:p>
            <a:r>
              <a:rPr lang="en-IN" sz="4000" b="0" i="0" dirty="0">
                <a:solidFill>
                  <a:schemeClr val="bg1"/>
                </a:solidFill>
                <a:effectLst/>
                <a:latin typeface="Telegraf" panose="00000500000000000000" pitchFamily="50" charset="0"/>
              </a:rPr>
              <a:t>Aaditya Rengarajan</a:t>
            </a:r>
            <a:endParaRPr lang="en-IN" sz="4000" dirty="0">
              <a:solidFill>
                <a:schemeClr val="bg1"/>
              </a:solidFill>
              <a:latin typeface="Telegraf" panose="00000500000000000000" pitchFamily="50" charset="0"/>
            </a:endParaRPr>
          </a:p>
        </p:txBody>
      </p:sp>
      <p:sp>
        <p:nvSpPr>
          <p:cNvPr id="5" name="TextBox 4">
            <a:extLst>
              <a:ext uri="{FF2B5EF4-FFF2-40B4-BE49-F238E27FC236}">
                <a16:creationId xmlns:a16="http://schemas.microsoft.com/office/drawing/2014/main" id="{30F2FC80-6F7A-BAD5-422C-58DC31F38BE2}"/>
              </a:ext>
            </a:extLst>
          </p:cNvPr>
          <p:cNvSpPr txBox="1"/>
          <p:nvPr/>
        </p:nvSpPr>
        <p:spPr>
          <a:xfrm>
            <a:off x="1336281" y="2208367"/>
            <a:ext cx="6437870" cy="1477328"/>
          </a:xfrm>
          <a:prstGeom prst="rect">
            <a:avLst/>
          </a:prstGeom>
          <a:noFill/>
        </p:spPr>
        <p:txBody>
          <a:bodyPr wrap="square">
            <a:spAutoFit/>
          </a:bodyPr>
          <a:lstStyle/>
          <a:p>
            <a:r>
              <a:rPr lang="en-IN" b="0" i="0" dirty="0">
                <a:solidFill>
                  <a:schemeClr val="bg1"/>
                </a:solidFill>
                <a:effectLst/>
                <a:latin typeface="Telegraf" panose="00000500000000000000" pitchFamily="50" charset="0"/>
              </a:rPr>
              <a:t>Founding Member</a:t>
            </a:r>
          </a:p>
          <a:p>
            <a:r>
              <a:rPr lang="en-IN" b="0" i="0" dirty="0">
                <a:solidFill>
                  <a:schemeClr val="bg1"/>
                </a:solidFill>
                <a:effectLst/>
                <a:latin typeface="Telegraf" panose="00000500000000000000" pitchFamily="50" charset="0"/>
              </a:rPr>
              <a:t>Club Head 2023-2024</a:t>
            </a:r>
          </a:p>
          <a:p>
            <a:r>
              <a:rPr lang="en-IN" b="0" i="0" dirty="0">
                <a:solidFill>
                  <a:schemeClr val="bg1"/>
                </a:solidFill>
                <a:effectLst/>
                <a:latin typeface="Telegraf" panose="00000500000000000000" pitchFamily="50" charset="0"/>
              </a:rPr>
              <a:t>National Security Database Certified Penetration Tester</a:t>
            </a:r>
            <a:endParaRPr lang="en-IN" dirty="0">
              <a:solidFill>
                <a:schemeClr val="bg1"/>
              </a:solidFill>
              <a:latin typeface="Telegraf" panose="00000500000000000000" pitchFamily="50" charset="0"/>
            </a:endParaRPr>
          </a:p>
          <a:p>
            <a:r>
              <a:rPr lang="en-IN" b="0" i="0" dirty="0">
                <a:solidFill>
                  <a:schemeClr val="bg1"/>
                </a:solidFill>
                <a:effectLst/>
                <a:latin typeface="Telegraf" panose="00000500000000000000" pitchFamily="50" charset="0"/>
              </a:rPr>
              <a:t>Certified Ethical Hacker</a:t>
            </a:r>
          </a:p>
          <a:p>
            <a:r>
              <a:rPr lang="en-IN" b="0" i="0" dirty="0">
                <a:solidFill>
                  <a:schemeClr val="bg1"/>
                </a:solidFill>
                <a:effectLst/>
                <a:latin typeface="Telegraf" panose="00000500000000000000" pitchFamily="50" charset="0"/>
              </a:rPr>
              <a:t>Student at PSG College of Technology</a:t>
            </a:r>
            <a:endParaRPr lang="en-IN" dirty="0">
              <a:solidFill>
                <a:schemeClr val="bg1"/>
              </a:solidFill>
              <a:latin typeface="Telegraf" panose="00000500000000000000" pitchFamily="50" charset="0"/>
            </a:endParaRPr>
          </a:p>
        </p:txBody>
      </p:sp>
      <p:pic>
        <p:nvPicPr>
          <p:cNvPr id="7" name="Picture 6">
            <a:extLst>
              <a:ext uri="{FF2B5EF4-FFF2-40B4-BE49-F238E27FC236}">
                <a16:creationId xmlns:a16="http://schemas.microsoft.com/office/drawing/2014/main" id="{909CC153-A3A6-9E81-8D70-DD566490E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580" y="-243840"/>
            <a:ext cx="4975866" cy="4975866"/>
          </a:xfrm>
          <a:prstGeom prst="ellipse">
            <a:avLst/>
          </a:prstGeom>
        </p:spPr>
      </p:pic>
      <p:pic>
        <p:nvPicPr>
          <p:cNvPr id="10" name="Google Shape;224;p22">
            <a:extLst>
              <a:ext uri="{FF2B5EF4-FFF2-40B4-BE49-F238E27FC236}">
                <a16:creationId xmlns:a16="http://schemas.microsoft.com/office/drawing/2014/main" id="{C3BB319F-D617-DD42-25A0-6D671D978A21}"/>
              </a:ext>
            </a:extLst>
          </p:cNvPr>
          <p:cNvPicPr preferRelativeResize="0">
            <a:picLocks/>
          </p:cNvPicPr>
          <p:nvPr/>
        </p:nvPicPr>
        <p:blipFill rotWithShape="1">
          <a:blip r:embed="rId6">
            <a:alphaModFix/>
          </a:blip>
          <a:srcRect t="7121" b="7121"/>
          <a:stretch/>
        </p:blipFill>
        <p:spPr>
          <a:xfrm>
            <a:off x="-23595" y="3854007"/>
            <a:ext cx="3071595" cy="3003994"/>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sp>
        <p:nvSpPr>
          <p:cNvPr id="11" name="TextBox 10">
            <a:extLst>
              <a:ext uri="{FF2B5EF4-FFF2-40B4-BE49-F238E27FC236}">
                <a16:creationId xmlns:a16="http://schemas.microsoft.com/office/drawing/2014/main" id="{0D0EA27D-C584-A008-1C72-15E15F0809B2}"/>
              </a:ext>
            </a:extLst>
          </p:cNvPr>
          <p:cNvSpPr txBox="1"/>
          <p:nvPr/>
        </p:nvSpPr>
        <p:spPr>
          <a:xfrm>
            <a:off x="3654563" y="4530319"/>
            <a:ext cx="5572280" cy="707886"/>
          </a:xfrm>
          <a:prstGeom prst="rect">
            <a:avLst/>
          </a:prstGeom>
          <a:noFill/>
        </p:spPr>
        <p:txBody>
          <a:bodyPr wrap="square">
            <a:spAutoFit/>
          </a:bodyPr>
          <a:lstStyle/>
          <a:p>
            <a:pPr algn="ctr"/>
            <a:r>
              <a:rPr lang="en-IN" sz="4000" b="0" i="0" dirty="0" err="1">
                <a:solidFill>
                  <a:schemeClr val="bg1"/>
                </a:solidFill>
                <a:effectLst/>
                <a:latin typeface="Telegraf" panose="00000500000000000000" pitchFamily="50" charset="0"/>
              </a:rPr>
              <a:t>Amithalakshmi</a:t>
            </a:r>
            <a:r>
              <a:rPr lang="en-IN" sz="4000" b="0" i="0" dirty="0">
                <a:solidFill>
                  <a:schemeClr val="bg1"/>
                </a:solidFill>
                <a:effectLst/>
                <a:latin typeface="Telegraf" panose="00000500000000000000" pitchFamily="50" charset="0"/>
              </a:rPr>
              <a:t> Raj</a:t>
            </a:r>
            <a:endParaRPr lang="en-IN" sz="4000" dirty="0">
              <a:solidFill>
                <a:schemeClr val="bg1"/>
              </a:solidFill>
              <a:latin typeface="Telegraf" panose="00000500000000000000" pitchFamily="50" charset="0"/>
            </a:endParaRPr>
          </a:p>
        </p:txBody>
      </p:sp>
      <p:sp>
        <p:nvSpPr>
          <p:cNvPr id="12" name="TextBox 11">
            <a:extLst>
              <a:ext uri="{FF2B5EF4-FFF2-40B4-BE49-F238E27FC236}">
                <a16:creationId xmlns:a16="http://schemas.microsoft.com/office/drawing/2014/main" id="{96B62BEE-0635-D486-5913-E46BD2FD7F70}"/>
              </a:ext>
            </a:extLst>
          </p:cNvPr>
          <p:cNvSpPr txBox="1"/>
          <p:nvPr/>
        </p:nvSpPr>
        <p:spPr>
          <a:xfrm>
            <a:off x="4114800" y="5333842"/>
            <a:ext cx="4651806" cy="369332"/>
          </a:xfrm>
          <a:prstGeom prst="rect">
            <a:avLst/>
          </a:prstGeom>
          <a:noFill/>
        </p:spPr>
        <p:txBody>
          <a:bodyPr wrap="square">
            <a:spAutoFit/>
          </a:bodyPr>
          <a:lstStyle/>
          <a:p>
            <a:r>
              <a:rPr lang="en-IN" b="0" i="0" dirty="0">
                <a:solidFill>
                  <a:schemeClr val="bg1"/>
                </a:solidFill>
                <a:effectLst/>
                <a:latin typeface="Telegraf" panose="00000500000000000000" pitchFamily="50" charset="0"/>
              </a:rPr>
              <a:t>Club Head 2023-2024</a:t>
            </a:r>
          </a:p>
        </p:txBody>
      </p:sp>
    </p:spTree>
    <p:extLst>
      <p:ext uri="{BB962C8B-B14F-4D97-AF65-F5344CB8AC3E}">
        <p14:creationId xmlns:p14="http://schemas.microsoft.com/office/powerpoint/2010/main" val="313646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0FC5413-D451-E30A-0C06-2069C6C64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236D96F-56FD-ECD0-E1AC-02E57A760141}"/>
              </a:ext>
            </a:extLst>
          </p:cNvPr>
          <p:cNvSpPr/>
          <p:nvPr/>
        </p:nvSpPr>
        <p:spPr>
          <a:xfrm>
            <a:off x="2236573" y="4938816"/>
            <a:ext cx="2856872" cy="707886"/>
          </a:xfrm>
          <a:prstGeom prst="rect">
            <a:avLst/>
          </a:prstGeom>
          <a:noFill/>
        </p:spPr>
        <p:txBody>
          <a:bodyPr wrap="none" lIns="91440" tIns="45720" rIns="91440" bIns="45720">
            <a:spAutoFit/>
          </a:bodyPr>
          <a:lstStyle/>
          <a:p>
            <a:pPr algn="ctr"/>
            <a:r>
              <a:rPr lang="en-US" sz="2000" b="0" cap="none" spc="0" dirty="0">
                <a:ln w="0"/>
                <a:solidFill>
                  <a:schemeClr val="bg1"/>
                </a:solidFill>
                <a:latin typeface="Telegraf" panose="00000500000000000000" pitchFamily="50" charset="0"/>
              </a:rPr>
              <a:t>Dhanush </a:t>
            </a:r>
            <a:r>
              <a:rPr lang="en-US" sz="2000" b="0" cap="none" spc="0" dirty="0" err="1">
                <a:ln w="0"/>
                <a:solidFill>
                  <a:schemeClr val="bg1"/>
                </a:solidFill>
                <a:latin typeface="Telegraf" panose="00000500000000000000" pitchFamily="50" charset="0"/>
              </a:rPr>
              <a:t>Gowdhaman</a:t>
            </a:r>
            <a:endParaRPr lang="en-US" sz="2000" b="0" cap="none" spc="0" dirty="0">
              <a:ln w="0"/>
              <a:solidFill>
                <a:schemeClr val="bg1"/>
              </a:solidFill>
              <a:latin typeface="Telegraf" panose="00000500000000000000" pitchFamily="50" charset="0"/>
            </a:endParaRPr>
          </a:p>
          <a:p>
            <a:pPr algn="ctr"/>
            <a:r>
              <a:rPr lang="en-US" sz="2000" dirty="0">
                <a:ln w="0"/>
                <a:solidFill>
                  <a:schemeClr val="bg1"/>
                </a:solidFill>
                <a:latin typeface="Telegraf" panose="00000500000000000000" pitchFamily="50" charset="0"/>
              </a:rPr>
              <a:t>(20Z214)</a:t>
            </a:r>
            <a:endParaRPr lang="en-US" sz="2000" b="0" cap="none" spc="0" dirty="0">
              <a:ln w="0"/>
              <a:solidFill>
                <a:schemeClr val="bg1"/>
              </a:solidFill>
              <a:latin typeface="Telegraf" panose="00000500000000000000" pitchFamily="50" charset="0"/>
            </a:endParaRPr>
          </a:p>
        </p:txBody>
      </p:sp>
      <p:sp>
        <p:nvSpPr>
          <p:cNvPr id="12" name="TextBox 11">
            <a:extLst>
              <a:ext uri="{FF2B5EF4-FFF2-40B4-BE49-F238E27FC236}">
                <a16:creationId xmlns:a16="http://schemas.microsoft.com/office/drawing/2014/main" id="{1CA23B99-64C8-9FBF-AD31-BC63CC60BB1B}"/>
              </a:ext>
            </a:extLst>
          </p:cNvPr>
          <p:cNvSpPr txBox="1"/>
          <p:nvPr/>
        </p:nvSpPr>
        <p:spPr>
          <a:xfrm>
            <a:off x="7531877" y="4938816"/>
            <a:ext cx="3194487" cy="707886"/>
          </a:xfrm>
          <a:prstGeom prst="rect">
            <a:avLst/>
          </a:prstGeom>
          <a:noFill/>
        </p:spPr>
        <p:txBody>
          <a:bodyPr wrap="square">
            <a:spAutoFit/>
          </a:bodyPr>
          <a:lstStyle/>
          <a:p>
            <a:pPr algn="ctr"/>
            <a:r>
              <a:rPr lang="en-IN" sz="2000" b="0" i="0" dirty="0">
                <a:solidFill>
                  <a:schemeClr val="bg1"/>
                </a:solidFill>
                <a:effectLst/>
                <a:latin typeface="Telegraf" panose="00000500000000000000" pitchFamily="50" charset="0"/>
              </a:rPr>
              <a:t>Soorya Subramani</a:t>
            </a:r>
          </a:p>
          <a:p>
            <a:pPr algn="ctr"/>
            <a:r>
              <a:rPr lang="en-IN" sz="2000" dirty="0">
                <a:solidFill>
                  <a:schemeClr val="bg1"/>
                </a:solidFill>
                <a:latin typeface="Telegraf" panose="00000500000000000000" pitchFamily="50" charset="0"/>
              </a:rPr>
              <a:t>(21Z258)</a:t>
            </a:r>
          </a:p>
        </p:txBody>
      </p:sp>
      <p:sp>
        <p:nvSpPr>
          <p:cNvPr id="15" name="Oval 14">
            <a:extLst>
              <a:ext uri="{FF2B5EF4-FFF2-40B4-BE49-F238E27FC236}">
                <a16:creationId xmlns:a16="http://schemas.microsoft.com/office/drawing/2014/main" id="{AADBB7AF-A6E9-6318-D68C-DD802BE50AD4}"/>
              </a:ext>
            </a:extLst>
          </p:cNvPr>
          <p:cNvSpPr/>
          <p:nvPr/>
        </p:nvSpPr>
        <p:spPr>
          <a:xfrm>
            <a:off x="7766579" y="1668419"/>
            <a:ext cx="2725086" cy="2856871"/>
          </a:xfrm>
          <a:prstGeom prst="ellipse">
            <a:avLst/>
          </a:prstGeom>
          <a:noFill/>
          <a:ln w="3175">
            <a:solidFill>
              <a:srgbClr val="298388"/>
            </a:solidFill>
          </a:ln>
          <a:effectLst>
            <a:glow rad="228600">
              <a:srgbClr val="298388"/>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D7C6D1F-1D02-E303-835A-01620FEC3C28}"/>
              </a:ext>
            </a:extLst>
          </p:cNvPr>
          <p:cNvPicPr>
            <a:picLocks noChangeAspect="1"/>
          </p:cNvPicPr>
          <p:nvPr/>
        </p:nvPicPr>
        <p:blipFill>
          <a:blip r:embed="rId3"/>
          <a:stretch>
            <a:fillRect/>
          </a:stretch>
        </p:blipFill>
        <p:spPr>
          <a:xfrm>
            <a:off x="7700686" y="1668418"/>
            <a:ext cx="2856871" cy="2856871"/>
          </a:xfrm>
          <a:prstGeom prst="ellipse">
            <a:avLst/>
          </a:prstGeom>
        </p:spPr>
      </p:pic>
      <p:pic>
        <p:nvPicPr>
          <p:cNvPr id="23" name="Picture 22">
            <a:extLst>
              <a:ext uri="{FF2B5EF4-FFF2-40B4-BE49-F238E27FC236}">
                <a16:creationId xmlns:a16="http://schemas.microsoft.com/office/drawing/2014/main" id="{5686B2D1-7E6B-43C8-3459-B5BAE8770F35}"/>
              </a:ext>
            </a:extLst>
          </p:cNvPr>
          <p:cNvPicPr>
            <a:picLocks noChangeAspect="1"/>
          </p:cNvPicPr>
          <p:nvPr/>
        </p:nvPicPr>
        <p:blipFill rotWithShape="1">
          <a:blip r:embed="rId4"/>
          <a:srcRect l="4089" t="3351" r="5373" b="25916"/>
          <a:stretch/>
        </p:blipFill>
        <p:spPr>
          <a:xfrm>
            <a:off x="2252860" y="1668418"/>
            <a:ext cx="2840584" cy="2840584"/>
          </a:xfrm>
          <a:prstGeom prst="ellipse">
            <a:avLst/>
          </a:prstGeom>
        </p:spPr>
      </p:pic>
      <p:sp>
        <p:nvSpPr>
          <p:cNvPr id="24" name="Oval 23">
            <a:extLst>
              <a:ext uri="{FF2B5EF4-FFF2-40B4-BE49-F238E27FC236}">
                <a16:creationId xmlns:a16="http://schemas.microsoft.com/office/drawing/2014/main" id="{667495FD-BC34-4E1B-70E8-A4B3E9A88995}"/>
              </a:ext>
            </a:extLst>
          </p:cNvPr>
          <p:cNvSpPr/>
          <p:nvPr/>
        </p:nvSpPr>
        <p:spPr>
          <a:xfrm>
            <a:off x="2236573" y="1668419"/>
            <a:ext cx="2873160" cy="2840584"/>
          </a:xfrm>
          <a:prstGeom prst="ellipse">
            <a:avLst/>
          </a:prstGeom>
          <a:noFill/>
          <a:ln w="3175">
            <a:solidFill>
              <a:srgbClr val="224179"/>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0E9686-6856-9B88-024A-A63477684D9F}"/>
              </a:ext>
            </a:extLst>
          </p:cNvPr>
          <p:cNvSpPr/>
          <p:nvPr/>
        </p:nvSpPr>
        <p:spPr>
          <a:xfrm>
            <a:off x="3136696" y="441857"/>
            <a:ext cx="5918608" cy="769441"/>
          </a:xfrm>
          <a:prstGeom prst="rect">
            <a:avLst/>
          </a:prstGeom>
          <a:noFill/>
        </p:spPr>
        <p:txBody>
          <a:bodyPr wrap="none" lIns="91440" tIns="45720" rIns="91440" bIns="45720">
            <a:spAutoFit/>
          </a:bodyPr>
          <a:lstStyle/>
          <a:p>
            <a:pPr algn="ctr"/>
            <a:r>
              <a:rPr lang="en-US" sz="4400" b="0" cap="none" spc="0" dirty="0">
                <a:ln w="0"/>
                <a:solidFill>
                  <a:schemeClr val="bg1"/>
                </a:solidFill>
                <a:latin typeface="Telegraf" panose="00000500000000000000" pitchFamily="50" charset="0"/>
              </a:rPr>
              <a:t>STUDENT ADVISORS</a:t>
            </a:r>
          </a:p>
        </p:txBody>
      </p:sp>
    </p:spTree>
    <p:extLst>
      <p:ext uri="{BB962C8B-B14F-4D97-AF65-F5344CB8AC3E}">
        <p14:creationId xmlns:p14="http://schemas.microsoft.com/office/powerpoint/2010/main" val="254006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904DE35-04F0-1CF1-A081-FA72A673D524}"/>
              </a:ext>
            </a:extLst>
          </p:cNvPr>
          <p:cNvSpPr/>
          <p:nvPr/>
        </p:nvSpPr>
        <p:spPr>
          <a:xfrm>
            <a:off x="6841303" y="728597"/>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56D5C56-BB4D-0464-8022-66EDA86D2803}"/>
              </a:ext>
            </a:extLst>
          </p:cNvPr>
          <p:cNvSpPr/>
          <p:nvPr/>
        </p:nvSpPr>
        <p:spPr>
          <a:xfrm>
            <a:off x="10035442" y="726510"/>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7EF8935-CFAB-1071-738D-96838F0DD789}"/>
              </a:ext>
            </a:extLst>
          </p:cNvPr>
          <p:cNvSpPr/>
          <p:nvPr/>
        </p:nvSpPr>
        <p:spPr>
          <a:xfrm>
            <a:off x="10031267" y="3734845"/>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022659-90DF-4466-C14A-654A1B0887BC}"/>
              </a:ext>
            </a:extLst>
          </p:cNvPr>
          <p:cNvSpPr/>
          <p:nvPr/>
        </p:nvSpPr>
        <p:spPr>
          <a:xfrm>
            <a:off x="6824596" y="3734845"/>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8180CBE-B4B3-C192-36FE-A71FE586EECB}"/>
              </a:ext>
            </a:extLst>
          </p:cNvPr>
          <p:cNvSpPr/>
          <p:nvPr/>
        </p:nvSpPr>
        <p:spPr>
          <a:xfrm>
            <a:off x="7095794" y="5779893"/>
            <a:ext cx="1194558" cy="400110"/>
          </a:xfrm>
          <a:prstGeom prst="rect">
            <a:avLst/>
          </a:prstGeom>
          <a:noFill/>
        </p:spPr>
        <p:txBody>
          <a:bodyPr wrap="none" lIns="91440" tIns="45720" rIns="91440" bIns="45720">
            <a:spAutoFit/>
          </a:bodyPr>
          <a:lstStyle/>
          <a:p>
            <a:pPr algn="ctr"/>
            <a:r>
              <a:rPr lang="en-US" sz="2000" b="0" cap="none" spc="0" dirty="0" err="1">
                <a:ln w="0"/>
                <a:solidFill>
                  <a:schemeClr val="bg1"/>
                </a:solidFill>
                <a:latin typeface="Telegraf" panose="00000500000000000000" pitchFamily="50" charset="0"/>
              </a:rPr>
              <a:t>Lohith</a:t>
            </a:r>
            <a:r>
              <a:rPr lang="en-US" sz="2000" b="0" cap="none" spc="0" dirty="0">
                <a:ln w="0"/>
                <a:solidFill>
                  <a:schemeClr val="bg1"/>
                </a:solidFill>
                <a:latin typeface="Telegraf" panose="00000500000000000000" pitchFamily="50" charset="0"/>
              </a:rPr>
              <a:t> S.</a:t>
            </a:r>
          </a:p>
        </p:txBody>
      </p:sp>
      <p:sp>
        <p:nvSpPr>
          <p:cNvPr id="29" name="TextBox 28">
            <a:extLst>
              <a:ext uri="{FF2B5EF4-FFF2-40B4-BE49-F238E27FC236}">
                <a16:creationId xmlns:a16="http://schemas.microsoft.com/office/drawing/2014/main" id="{4004DEEC-4632-F130-E5B7-350E39BFD32B}"/>
              </a:ext>
            </a:extLst>
          </p:cNvPr>
          <p:cNvSpPr txBox="1"/>
          <p:nvPr/>
        </p:nvSpPr>
        <p:spPr>
          <a:xfrm>
            <a:off x="9848158" y="5779893"/>
            <a:ext cx="2069756" cy="369332"/>
          </a:xfrm>
          <a:prstGeom prst="rect">
            <a:avLst/>
          </a:prstGeom>
          <a:noFill/>
        </p:spPr>
        <p:txBody>
          <a:bodyPr wrap="square">
            <a:spAutoFit/>
          </a:bodyPr>
          <a:lstStyle/>
          <a:p>
            <a:pPr algn="ctr"/>
            <a:r>
              <a:rPr lang="en-IN" b="0" i="0" dirty="0" err="1">
                <a:solidFill>
                  <a:schemeClr val="bg1"/>
                </a:solidFill>
                <a:effectLst/>
                <a:latin typeface="Telegraf" panose="00000500000000000000" pitchFamily="50" charset="0"/>
              </a:rPr>
              <a:t>Udith</a:t>
            </a:r>
            <a:r>
              <a:rPr lang="en-IN" b="0" i="0" dirty="0">
                <a:solidFill>
                  <a:schemeClr val="bg1"/>
                </a:solidFill>
                <a:effectLst/>
                <a:latin typeface="Telegraf" panose="00000500000000000000" pitchFamily="50" charset="0"/>
              </a:rPr>
              <a:t> Aakash</a:t>
            </a:r>
            <a:endParaRPr lang="en-IN" dirty="0">
              <a:solidFill>
                <a:schemeClr val="bg1"/>
              </a:solidFill>
              <a:latin typeface="Telegraf" panose="00000500000000000000" pitchFamily="50" charset="0"/>
            </a:endParaRPr>
          </a:p>
        </p:txBody>
      </p:sp>
      <p:sp>
        <p:nvSpPr>
          <p:cNvPr id="34" name="TextBox 33">
            <a:extLst>
              <a:ext uri="{FF2B5EF4-FFF2-40B4-BE49-F238E27FC236}">
                <a16:creationId xmlns:a16="http://schemas.microsoft.com/office/drawing/2014/main" id="{13C92791-FEC3-EA8A-196F-BD2C11CB5AA1}"/>
              </a:ext>
            </a:extLst>
          </p:cNvPr>
          <p:cNvSpPr txBox="1"/>
          <p:nvPr/>
        </p:nvSpPr>
        <p:spPr>
          <a:xfrm>
            <a:off x="9990305" y="2688600"/>
            <a:ext cx="2069756" cy="369332"/>
          </a:xfrm>
          <a:prstGeom prst="rect">
            <a:avLst/>
          </a:prstGeom>
          <a:noFill/>
        </p:spPr>
        <p:txBody>
          <a:bodyPr wrap="square">
            <a:spAutoFit/>
          </a:bodyPr>
          <a:lstStyle/>
          <a:p>
            <a:r>
              <a:rPr lang="en-IN" b="0" i="0" dirty="0" err="1">
                <a:solidFill>
                  <a:schemeClr val="bg1"/>
                </a:solidFill>
                <a:effectLst/>
                <a:latin typeface="Telegraf" panose="00000500000000000000" pitchFamily="50" charset="0"/>
              </a:rPr>
              <a:t>Manojkumar</a:t>
            </a:r>
            <a:r>
              <a:rPr lang="en-IN" b="0" i="0" dirty="0">
                <a:solidFill>
                  <a:schemeClr val="bg1"/>
                </a:solidFill>
                <a:effectLst/>
                <a:latin typeface="Telegraf" panose="00000500000000000000" pitchFamily="50" charset="0"/>
              </a:rPr>
              <a:t> K.</a:t>
            </a:r>
            <a:endParaRPr lang="en-IN" dirty="0">
              <a:solidFill>
                <a:schemeClr val="bg1"/>
              </a:solidFill>
              <a:latin typeface="Telegraf" panose="00000500000000000000" pitchFamily="50" charset="0"/>
            </a:endParaRPr>
          </a:p>
        </p:txBody>
      </p:sp>
      <p:sp>
        <p:nvSpPr>
          <p:cNvPr id="36" name="TextBox 35">
            <a:extLst>
              <a:ext uri="{FF2B5EF4-FFF2-40B4-BE49-F238E27FC236}">
                <a16:creationId xmlns:a16="http://schemas.microsoft.com/office/drawing/2014/main" id="{38F86544-C684-F65F-F37C-B16B6908A64D}"/>
              </a:ext>
            </a:extLst>
          </p:cNvPr>
          <p:cNvSpPr txBox="1"/>
          <p:nvPr/>
        </p:nvSpPr>
        <p:spPr>
          <a:xfrm>
            <a:off x="6641487" y="2689274"/>
            <a:ext cx="2069756" cy="369332"/>
          </a:xfrm>
          <a:prstGeom prst="rect">
            <a:avLst/>
          </a:prstGeom>
          <a:noFill/>
        </p:spPr>
        <p:txBody>
          <a:bodyPr wrap="square">
            <a:spAutoFit/>
          </a:bodyPr>
          <a:lstStyle/>
          <a:p>
            <a:pPr algn="ctr"/>
            <a:r>
              <a:rPr lang="en-IN" b="0" i="0" dirty="0">
                <a:solidFill>
                  <a:schemeClr val="bg1"/>
                </a:solidFill>
                <a:effectLst/>
                <a:latin typeface="Telegraf" panose="00000500000000000000" pitchFamily="50" charset="0"/>
              </a:rPr>
              <a:t>Arun U. S.</a:t>
            </a:r>
            <a:endParaRPr lang="en-IN" dirty="0">
              <a:solidFill>
                <a:schemeClr val="bg1"/>
              </a:solidFill>
              <a:latin typeface="Telegraf" panose="00000500000000000000" pitchFamily="50" charset="0"/>
            </a:endParaRPr>
          </a:p>
        </p:txBody>
      </p:sp>
      <p:pic>
        <p:nvPicPr>
          <p:cNvPr id="7" name="Google Shape;252;p24">
            <a:extLst>
              <a:ext uri="{FF2B5EF4-FFF2-40B4-BE49-F238E27FC236}">
                <a16:creationId xmlns:a16="http://schemas.microsoft.com/office/drawing/2014/main" id="{1974CBC1-9E67-4F00-5083-555A837038D9}"/>
              </a:ext>
            </a:extLst>
          </p:cNvPr>
          <p:cNvPicPr preferRelativeResize="0">
            <a:picLocks/>
          </p:cNvPicPr>
          <p:nvPr/>
        </p:nvPicPr>
        <p:blipFill rotWithShape="1">
          <a:blip r:embed="rId4">
            <a:alphaModFix/>
          </a:blip>
          <a:srcRect t="10572" b="10571"/>
          <a:stretch/>
        </p:blipFill>
        <p:spPr>
          <a:xfrm>
            <a:off x="6783634" y="677997"/>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9" name="Google Shape;251;p24">
            <a:extLst>
              <a:ext uri="{FF2B5EF4-FFF2-40B4-BE49-F238E27FC236}">
                <a16:creationId xmlns:a16="http://schemas.microsoft.com/office/drawing/2014/main" id="{D709C331-3EF5-5DF1-D939-9584C3948A55}"/>
              </a:ext>
            </a:extLst>
          </p:cNvPr>
          <p:cNvPicPr preferRelativeResize="0">
            <a:picLocks/>
          </p:cNvPicPr>
          <p:nvPr/>
        </p:nvPicPr>
        <p:blipFill rotWithShape="1">
          <a:blip r:embed="rId5">
            <a:alphaModFix/>
          </a:blip>
          <a:srcRect t="1391" b="1390"/>
          <a:stretch/>
        </p:blipFill>
        <p:spPr>
          <a:xfrm>
            <a:off x="9960280" y="656262"/>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11" name="Google Shape;250;p24">
            <a:extLst>
              <a:ext uri="{FF2B5EF4-FFF2-40B4-BE49-F238E27FC236}">
                <a16:creationId xmlns:a16="http://schemas.microsoft.com/office/drawing/2014/main" id="{8FC694E2-56D8-3A25-7A02-943ED943042C}"/>
              </a:ext>
            </a:extLst>
          </p:cNvPr>
          <p:cNvPicPr preferRelativeResize="0">
            <a:picLocks/>
          </p:cNvPicPr>
          <p:nvPr/>
        </p:nvPicPr>
        <p:blipFill rotWithShape="1">
          <a:blip r:embed="rId6">
            <a:alphaModFix/>
          </a:blip>
          <a:srcRect t="8741" b="8740"/>
          <a:stretch/>
        </p:blipFill>
        <p:spPr>
          <a:xfrm>
            <a:off x="6759430" y="3689240"/>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pic>
        <p:nvPicPr>
          <p:cNvPr id="15" name="Google Shape;249;p24">
            <a:extLst>
              <a:ext uri="{FF2B5EF4-FFF2-40B4-BE49-F238E27FC236}">
                <a16:creationId xmlns:a16="http://schemas.microsoft.com/office/drawing/2014/main" id="{6F194204-E489-D6EE-46C4-35D0DC24E600}"/>
              </a:ext>
            </a:extLst>
          </p:cNvPr>
          <p:cNvPicPr preferRelativeResize="0">
            <a:picLocks/>
          </p:cNvPicPr>
          <p:nvPr/>
        </p:nvPicPr>
        <p:blipFill rotWithShape="1">
          <a:blip r:embed="rId7">
            <a:alphaModFix/>
          </a:blip>
          <a:srcRect t="5222" b="5221"/>
          <a:stretch/>
        </p:blipFill>
        <p:spPr>
          <a:xfrm>
            <a:off x="9968533" y="3695259"/>
            <a:ext cx="1845511" cy="1845511"/>
          </a:xfrm>
          <a:prstGeom prst="ellipse">
            <a:avLst/>
          </a:prstGeom>
          <a:solidFill>
            <a:srgbClr val="F2F2F2"/>
          </a:solidFill>
          <a:ln w="38100" cap="sq" cmpd="sng">
            <a:noFill/>
            <a:prstDash val="solid"/>
            <a:miter lim="800000"/>
            <a:headEnd type="none" w="sm" len="sm"/>
            <a:tailEnd type="none" w="sm" len="sm"/>
          </a:ln>
          <a:effectLst>
            <a:outerShdw blurRad="50800" dist="38100" dir="2700000" algn="tl" rotWithShape="0">
              <a:srgbClr val="000000">
                <a:alpha val="42745"/>
              </a:srgbClr>
            </a:outerShdw>
          </a:effectLst>
        </p:spPr>
      </p:pic>
      <p:sp>
        <p:nvSpPr>
          <p:cNvPr id="17" name="Rectangle 16">
            <a:extLst>
              <a:ext uri="{FF2B5EF4-FFF2-40B4-BE49-F238E27FC236}">
                <a16:creationId xmlns:a16="http://schemas.microsoft.com/office/drawing/2014/main" id="{BB5CA029-4B74-47EE-AD02-FDE750007BDD}"/>
              </a:ext>
            </a:extLst>
          </p:cNvPr>
          <p:cNvSpPr/>
          <p:nvPr/>
        </p:nvSpPr>
        <p:spPr>
          <a:xfrm>
            <a:off x="1841309" y="3429000"/>
            <a:ext cx="4254691" cy="1754326"/>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TECHNICAL</a:t>
            </a:r>
          </a:p>
          <a:p>
            <a:pPr algn="ctr"/>
            <a:r>
              <a:rPr lang="en-US" sz="5400" dirty="0">
                <a:ln w="0"/>
                <a:solidFill>
                  <a:schemeClr val="bg1"/>
                </a:solidFill>
                <a:latin typeface="Telegraf" panose="00000500000000000000" pitchFamily="50" charset="0"/>
              </a:rPr>
              <a:t>TEAM</a:t>
            </a:r>
            <a:endParaRPr lang="en-US" sz="5400" b="0" cap="none" spc="0" dirty="0">
              <a:ln w="0"/>
              <a:solidFill>
                <a:schemeClr val="bg1"/>
              </a:solidFill>
              <a:latin typeface="Telegraf" panose="00000500000000000000" pitchFamily="50" charset="0"/>
            </a:endParaRPr>
          </a:p>
        </p:txBody>
      </p:sp>
    </p:spTree>
    <p:extLst>
      <p:ext uri="{BB962C8B-B14F-4D97-AF65-F5344CB8AC3E}">
        <p14:creationId xmlns:p14="http://schemas.microsoft.com/office/powerpoint/2010/main" val="3873480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1166</Words>
  <Application>Microsoft Office PowerPoint</Application>
  <PresentationFormat>Widescreen</PresentationFormat>
  <Paragraphs>132</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Quattrocento Sans</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aadityarenga@gmail.com</cp:lastModifiedBy>
  <cp:revision>7</cp:revision>
  <dcterms:created xsi:type="dcterms:W3CDTF">2022-09-18T16:11:21Z</dcterms:created>
  <dcterms:modified xsi:type="dcterms:W3CDTF">2023-09-13T19:08:05Z</dcterms:modified>
</cp:coreProperties>
</file>